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6858000" cx="12192000"/>
  <p:notesSz cx="6858000" cy="9144000"/>
  <p:embeddedFontLst>
    <p:embeddedFont>
      <p:font typeface="Jacques Francois Shadow"/>
      <p:regular r:id="rId33"/>
    </p:embeddedFont>
    <p:embeddedFont>
      <p:font typeface="Candara"/>
      <p:regular r:id="rId34"/>
      <p:bold r:id="rId35"/>
      <p:italic r:id="rId36"/>
      <p:boldItalic r:id="rId37"/>
    </p:embeddedFont>
    <p:embeddedFont>
      <p:font typeface="Helvetica Neue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2" roundtripDataSignature="AMtx7mgBeK2kcDkaK6Be0XOlV5so+8Jb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slide" Target="slides/slide14.xml"/><Relationship Id="rId42" Type="http://customschemas.google.com/relationships/presentationmetadata" Target="metadata"/><Relationship Id="rId41" Type="http://schemas.openxmlformats.org/officeDocument/2006/relationships/font" Target="fonts/HelveticaNeue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JacquesFrancoisShadow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Candara-bold.fntdata"/><Relationship Id="rId12" Type="http://schemas.openxmlformats.org/officeDocument/2006/relationships/slide" Target="slides/slide6.xml"/><Relationship Id="rId34" Type="http://schemas.openxmlformats.org/officeDocument/2006/relationships/font" Target="fonts/Candara-regular.fntdata"/><Relationship Id="rId15" Type="http://schemas.openxmlformats.org/officeDocument/2006/relationships/slide" Target="slides/slide9.xml"/><Relationship Id="rId37" Type="http://schemas.openxmlformats.org/officeDocument/2006/relationships/font" Target="fonts/Candara-boldItalic.fntdata"/><Relationship Id="rId14" Type="http://schemas.openxmlformats.org/officeDocument/2006/relationships/slide" Target="slides/slide8.xml"/><Relationship Id="rId36" Type="http://schemas.openxmlformats.org/officeDocument/2006/relationships/font" Target="fonts/Candara-italic.fntdata"/><Relationship Id="rId17" Type="http://schemas.openxmlformats.org/officeDocument/2006/relationships/slide" Target="slides/slide11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10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Joined three documents and substracted the date time</a:t>
            </a:r>
            <a:endParaRPr/>
          </a:p>
        </p:txBody>
      </p:sp>
      <p:sp>
        <p:nvSpPr>
          <p:cNvPr id="410" name="Google Shape;410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are great amount of accidents happened after the absence  / can’t think of exact reasons</a:t>
            </a:r>
            <a:endParaRPr/>
          </a:p>
        </p:txBody>
      </p:sp>
      <p:sp>
        <p:nvSpPr>
          <p:cNvPr id="432" name="Google Shape;432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we know preventable and non-preventable approximately half and half , Preventable happened more than 30 accidents  from  part-time employee compared to those who had non-preventable accident , so our suggestion can draw from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1.reducing part-time employee numbers 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 startAt="2"/>
            </a:pPr>
            <a:r>
              <a:rPr lang="en-US"/>
              <a:t>add extra training specifically targeted only on part-time  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 startAt="2"/>
            </a:pPr>
            <a:r>
              <a:rPr lang="en-US"/>
              <a:t>in order to reduce preventable accidents </a:t>
            </a:r>
            <a:endParaRPr/>
          </a:p>
        </p:txBody>
      </p:sp>
      <p:sp>
        <p:nvSpPr>
          <p:cNvPr id="448" name="Google Shape;448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advClick="0" spd="slow" p14:dur="1400">
        <p14:rippl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仅标题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advClick="0" spd="slow" p14:dur="1400">
        <p14:rippl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内容与标题" type="objTx">
  <p:cSld name="OBJECT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2" name="Google Shape;82;p4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advClick="0" spd="slow" p14:dur="1400">
        <p14:rippl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图片与标题" type="picTx">
  <p:cSld name="PICTURE_WITH_CAPTIO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4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advClick="0" spd="slow" p14:dur="1400">
        <p14:rippl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竖排文字" type="vertTx">
  <p:cSld name="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advClick="0" spd="slow" p14:dur="1400">
        <p14:rippl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竖排标题与文本" type="vertTitleAndTx">
  <p:cSld name="VERTICAL_TITLE_AND_VERTICAL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advClick="0" spd="slow" p14:dur="1400">
        <p14:rippl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advClick="0" spd="slow" p14:dur="1400">
        <p14:rippl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幻灯片">
  <p:cSld name="标题幻灯片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17770" y="914400"/>
            <a:ext cx="5239702" cy="4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advClick="0" spd="slow" p14:dur="1400">
        <p14:rippl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内容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advClick="0" spd="slow" p14:dur="1400">
        <p14:rippl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节标题">
  <p:cSld name="节标题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" name="Google Shape;3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05772" y="3752850"/>
            <a:ext cx="5326668" cy="46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761" y="28447"/>
            <a:ext cx="948664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3"/>
          <p:cNvSpPr txBox="1"/>
          <p:nvPr/>
        </p:nvSpPr>
        <p:spPr>
          <a:xfrm>
            <a:off x="415638" y="351287"/>
            <a:ext cx="4406734" cy="724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   请插入您的标题</a:t>
            </a:r>
            <a:endParaRPr/>
          </a:p>
        </p:txBody>
      </p:sp>
    </p:spTree>
  </p:cSld>
  <p:clrMapOvr>
    <a:masterClrMapping/>
  </p:clrMapOvr>
  <mc:AlternateContent>
    <mc:Choice Requires="p14">
      <p:transition advClick="0" spd="slow" p14:dur="1400">
        <p14:rippl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节标题">
  <p:cSld name="1_节标题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" name="Google Shape;4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4761" y="28447"/>
            <a:ext cx="948664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34"/>
          <p:cNvSpPr txBox="1"/>
          <p:nvPr/>
        </p:nvSpPr>
        <p:spPr>
          <a:xfrm>
            <a:off x="415638" y="351287"/>
            <a:ext cx="4406734" cy="724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   请插入您的标题</a:t>
            </a:r>
            <a:endParaRPr/>
          </a:p>
        </p:txBody>
      </p:sp>
      <p:pic>
        <p:nvPicPr>
          <p:cNvPr id="42" name="Google Shape;4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5772" y="3752850"/>
            <a:ext cx="5326668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advClick="0" spd="slow" p14:dur="1400">
        <p14:rippl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节标题">
  <p:cSld name="2_节标题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" name="Google Shape;4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4761" y="28447"/>
            <a:ext cx="948664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35"/>
          <p:cNvSpPr txBox="1"/>
          <p:nvPr/>
        </p:nvSpPr>
        <p:spPr>
          <a:xfrm>
            <a:off x="415638" y="351287"/>
            <a:ext cx="4406734" cy="724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   请插入您的标题</a:t>
            </a:r>
            <a:endParaRPr/>
          </a:p>
        </p:txBody>
      </p:sp>
      <p:pic>
        <p:nvPicPr>
          <p:cNvPr id="49" name="Google Shape;4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5772" y="3752850"/>
            <a:ext cx="5326668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advClick="0" spd="slow" p14:dur="1400">
        <p14:rippl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节标题">
  <p:cSld name="3_节标题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" name="Google Shape;5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4761" y="28447"/>
            <a:ext cx="948664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36"/>
          <p:cNvSpPr txBox="1"/>
          <p:nvPr/>
        </p:nvSpPr>
        <p:spPr>
          <a:xfrm>
            <a:off x="415638" y="351287"/>
            <a:ext cx="4406734" cy="724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   请插入您的标题</a:t>
            </a:r>
            <a:endParaRPr/>
          </a:p>
        </p:txBody>
      </p:sp>
      <p:pic>
        <p:nvPicPr>
          <p:cNvPr id="56" name="Google Shape;5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5772" y="3752850"/>
            <a:ext cx="5326668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advClick="0" spd="slow" p14:dur="1400">
        <p14:rippl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两栏内容" type="twoObj">
  <p:cSld name="TWO_OBJECT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3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advClick="0" spd="slow" p14:dur="1400">
        <p14:rippl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较" type="twoTxTwoObj">
  <p:cSld name="TWO_OBJECTS_WITH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8"/>
          <p:cNvSpPr/>
          <p:nvPr/>
        </p:nvSpPr>
        <p:spPr>
          <a:xfrm>
            <a:off x="9392028" y="4488025"/>
            <a:ext cx="77513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PPT模板下载：www.1ppt.com/moban/     行业PPT模板：www.1ppt.com/hangye/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节日PPT模板：www.1ppt.com/jieri/           PPT素材下载：www.1ppt.com/sucai/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PPT背景图片：www.1ppt.com/beijing/      PPT图表下载：www.1ppt.com/tubiao/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优秀PPT下载：www.1ppt.com/xiazai/        PPT教程： www.1ppt.com/powerpoint/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Word教程： www.1ppt.com/word/              Excel教程：www.1ppt.com/excel/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资料下载：www.1ppt.com/ziliao/                PPT课件下载：www.1ppt.com/kejian/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范文下载：www.1ppt.com/fanwen/             试卷下载：www.1ppt.com/shiti/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教案下载：www.1ppt.com/jiaoan/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字体下载：www.1ppt.com/ziti/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3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" name="Google Shape;68;p3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3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0" name="Google Shape;70;p3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advClick="0" spd="slow" p14:dur="1400">
        <p14:rippl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.jp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889500"/>
            <a:ext cx="12192000" cy="1968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mc:AlternateContent>
    <mc:Choice Requires="p14">
      <p:transition advClick="0" spd="slow" p14:dur="1400">
        <p14:ripple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7" name="Google Shape;107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3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889500"/>
            <a:ext cx="12192000" cy="1968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</p:sldLayoutIdLst>
  <mc:AlternateContent>
    <mc:Choice Requires="p14">
      <p:transition advClick="0" spd="slow" p14:dur="1400">
        <p14:ripple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2.png"/><Relationship Id="rId7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2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2.png"/><Relationship Id="rId5" Type="http://schemas.openxmlformats.org/officeDocument/2006/relationships/image" Target="../media/image55.png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2.png"/><Relationship Id="rId11" Type="http://schemas.openxmlformats.org/officeDocument/2006/relationships/image" Target="../media/image30.png"/><Relationship Id="rId10" Type="http://schemas.openxmlformats.org/officeDocument/2006/relationships/image" Target="../media/image28.png"/><Relationship Id="rId13" Type="http://schemas.openxmlformats.org/officeDocument/2006/relationships/image" Target="../media/image33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png"/><Relationship Id="rId4" Type="http://schemas.openxmlformats.org/officeDocument/2006/relationships/image" Target="../media/image23.png"/><Relationship Id="rId9" Type="http://schemas.openxmlformats.org/officeDocument/2006/relationships/image" Target="../media/image29.png"/><Relationship Id="rId15" Type="http://schemas.openxmlformats.org/officeDocument/2006/relationships/image" Target="../media/image35.png"/><Relationship Id="rId14" Type="http://schemas.openxmlformats.org/officeDocument/2006/relationships/image" Target="../media/image36.png"/><Relationship Id="rId17" Type="http://schemas.openxmlformats.org/officeDocument/2006/relationships/image" Target="../media/image34.png"/><Relationship Id="rId16" Type="http://schemas.openxmlformats.org/officeDocument/2006/relationships/image" Target="../media/image46.png"/><Relationship Id="rId5" Type="http://schemas.openxmlformats.org/officeDocument/2006/relationships/image" Target="../media/image24.png"/><Relationship Id="rId19" Type="http://schemas.openxmlformats.org/officeDocument/2006/relationships/image" Target="../media/image54.png"/><Relationship Id="rId6" Type="http://schemas.openxmlformats.org/officeDocument/2006/relationships/image" Target="../media/image25.png"/><Relationship Id="rId18" Type="http://schemas.openxmlformats.org/officeDocument/2006/relationships/image" Target="../media/image37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2.png"/><Relationship Id="rId7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2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65520" y="911817"/>
            <a:ext cx="5262591" cy="461110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"/>
          <p:cNvSpPr/>
          <p:nvPr/>
        </p:nvSpPr>
        <p:spPr>
          <a:xfrm>
            <a:off x="2887650" y="2132275"/>
            <a:ext cx="9521686" cy="22621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Exploratory Analysis of </a:t>
            </a:r>
            <a:endParaRPr/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RTS</a:t>
            </a:r>
            <a:r>
              <a:rPr b="1" i="0" lang="en-US" sz="4000" u="none" cap="none" strike="noStrike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 accidents data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6704" y="209281"/>
            <a:ext cx="6031606" cy="4143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2288" y="4470510"/>
            <a:ext cx="4240437" cy="16984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10"/>
          <p:cNvGrpSpPr/>
          <p:nvPr/>
        </p:nvGrpSpPr>
        <p:grpSpPr>
          <a:xfrm>
            <a:off x="271096" y="89647"/>
            <a:ext cx="5439422" cy="1209109"/>
            <a:chOff x="208344" y="43276"/>
            <a:chExt cx="4991531" cy="1209109"/>
          </a:xfrm>
        </p:grpSpPr>
        <p:grpSp>
          <p:nvGrpSpPr>
            <p:cNvPr id="247" name="Google Shape;247;p10"/>
            <p:cNvGrpSpPr/>
            <p:nvPr/>
          </p:nvGrpSpPr>
          <p:grpSpPr>
            <a:xfrm>
              <a:off x="208344" y="43276"/>
              <a:ext cx="4991531" cy="1209109"/>
              <a:chOff x="5349898" y="1288487"/>
              <a:chExt cx="4991531" cy="1209109"/>
            </a:xfrm>
          </p:grpSpPr>
          <p:pic>
            <p:nvPicPr>
              <p:cNvPr id="248" name="Google Shape;248;p1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349898" y="1288487"/>
                <a:ext cx="948664" cy="9620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9" name="Google Shape;249;p10"/>
              <p:cNvSpPr txBox="1"/>
              <p:nvPr/>
            </p:nvSpPr>
            <p:spPr>
              <a:xfrm>
                <a:off x="5934695" y="1772686"/>
                <a:ext cx="4406734" cy="7249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rm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Arial"/>
                  <a:buNone/>
                </a:pPr>
                <a:r>
                  <a:rPr b="1" lang="en-US"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 b="1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0" name="Google Shape;250;p10"/>
            <p:cNvSpPr txBox="1"/>
            <p:nvPr/>
          </p:nvSpPr>
          <p:spPr>
            <a:xfrm>
              <a:off x="1104393" y="293455"/>
              <a:ext cx="378422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Jacques Francois Shadow"/>
                  <a:ea typeface="Jacques Francois Shadow"/>
                  <a:cs typeface="Jacques Francois Shadow"/>
                  <a:sym typeface="Jacques Francois Shadow"/>
                </a:rPr>
                <a:t>Attributes analysis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11"/>
          <p:cNvGrpSpPr/>
          <p:nvPr/>
        </p:nvGrpSpPr>
        <p:grpSpPr>
          <a:xfrm>
            <a:off x="271096" y="89647"/>
            <a:ext cx="5394598" cy="1209109"/>
            <a:chOff x="208344" y="43276"/>
            <a:chExt cx="4991531" cy="1209109"/>
          </a:xfrm>
        </p:grpSpPr>
        <p:grpSp>
          <p:nvGrpSpPr>
            <p:cNvPr id="256" name="Google Shape;256;p11"/>
            <p:cNvGrpSpPr/>
            <p:nvPr/>
          </p:nvGrpSpPr>
          <p:grpSpPr>
            <a:xfrm>
              <a:off x="208344" y="43276"/>
              <a:ext cx="4991531" cy="1209109"/>
              <a:chOff x="5349898" y="1288487"/>
              <a:chExt cx="4991531" cy="1209109"/>
            </a:xfrm>
          </p:grpSpPr>
          <p:pic>
            <p:nvPicPr>
              <p:cNvPr id="257" name="Google Shape;257;p1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349898" y="1288487"/>
                <a:ext cx="948664" cy="9620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8" name="Google Shape;258;p11"/>
              <p:cNvSpPr txBox="1"/>
              <p:nvPr/>
            </p:nvSpPr>
            <p:spPr>
              <a:xfrm>
                <a:off x="5934695" y="1772686"/>
                <a:ext cx="4406734" cy="7249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rm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Arial"/>
                  <a:buNone/>
                </a:pPr>
                <a:r>
                  <a:rPr b="1" lang="en-US"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 b="1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9" name="Google Shape;259;p11"/>
            <p:cNvSpPr txBox="1"/>
            <p:nvPr/>
          </p:nvSpPr>
          <p:spPr>
            <a:xfrm>
              <a:off x="1104393" y="293455"/>
              <a:ext cx="378422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Jacques Francois Shadow"/>
                  <a:ea typeface="Jacques Francois Shadow"/>
                  <a:cs typeface="Jacques Francois Shadow"/>
                  <a:sym typeface="Jacques Francois Shadow"/>
                </a:rPr>
                <a:t>Attributes Analysis</a:t>
              </a:r>
              <a:endParaRPr/>
            </a:p>
          </p:txBody>
        </p:sp>
      </p:grpSp>
      <p:sp>
        <p:nvSpPr>
          <p:cNvPr id="260" name="Google Shape;260;p11"/>
          <p:cNvSpPr txBox="1"/>
          <p:nvPr/>
        </p:nvSpPr>
        <p:spPr>
          <a:xfrm>
            <a:off x="7338764" y="1704467"/>
            <a:ext cx="4313304" cy="3600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Standardized Gender vs. Age Distribution</a:t>
            </a:r>
            <a:endParaRPr/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Gender and age are not the main factors affecting the frequency of  preventable accidents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890" y="1170823"/>
            <a:ext cx="6530035" cy="466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42712" y="1198934"/>
            <a:ext cx="4507937" cy="3949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social media post&#10;&#10;Description automatically generated" id="268" name="Google Shape;26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1611" y="797723"/>
            <a:ext cx="8838039" cy="41694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69" name="Google Shape;269;p12"/>
          <p:cNvSpPr txBox="1"/>
          <p:nvPr/>
        </p:nvSpPr>
        <p:spPr>
          <a:xfrm>
            <a:off x="3445889" y="5276737"/>
            <a:ext cx="7949482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Operators who caused more than 5 accidents: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83:11, 238: 6, 273: 6, 275: 5, 506: 5, 487: 5, 197: 5, 480: 5, 388: 5, 323: 5, 493: 5, 66: 5, 218: 5, 214: 5, 61: 5</a:t>
            </a:r>
            <a:endParaRPr/>
          </a:p>
        </p:txBody>
      </p:sp>
      <p:sp>
        <p:nvSpPr>
          <p:cNvPr id="270" name="Google Shape;270;p12"/>
          <p:cNvSpPr txBox="1"/>
          <p:nvPr/>
        </p:nvSpPr>
        <p:spPr>
          <a:xfrm>
            <a:off x="15460133" y="6096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2"/>
          <p:cNvSpPr txBox="1"/>
          <p:nvPr/>
        </p:nvSpPr>
        <p:spPr>
          <a:xfrm>
            <a:off x="3445889" y="6169289"/>
            <a:ext cx="85005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Operator 323 480 493 506 -&gt;   preventable rate ==1 </a:t>
            </a:r>
            <a:endParaRPr/>
          </a:p>
        </p:txBody>
      </p:sp>
      <p:grpSp>
        <p:nvGrpSpPr>
          <p:cNvPr id="272" name="Google Shape;272;p12"/>
          <p:cNvGrpSpPr/>
          <p:nvPr/>
        </p:nvGrpSpPr>
        <p:grpSpPr>
          <a:xfrm>
            <a:off x="271096" y="89647"/>
            <a:ext cx="5394598" cy="1209109"/>
            <a:chOff x="208344" y="43276"/>
            <a:chExt cx="4991531" cy="1209109"/>
          </a:xfrm>
        </p:grpSpPr>
        <p:grpSp>
          <p:nvGrpSpPr>
            <p:cNvPr id="273" name="Google Shape;273;p12"/>
            <p:cNvGrpSpPr/>
            <p:nvPr/>
          </p:nvGrpSpPr>
          <p:grpSpPr>
            <a:xfrm>
              <a:off x="208344" y="43276"/>
              <a:ext cx="4991531" cy="1209109"/>
              <a:chOff x="5349898" y="1288487"/>
              <a:chExt cx="4991531" cy="1209109"/>
            </a:xfrm>
          </p:grpSpPr>
          <p:pic>
            <p:nvPicPr>
              <p:cNvPr id="274" name="Google Shape;274;p1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349898" y="1288487"/>
                <a:ext cx="948664" cy="9620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5" name="Google Shape;275;p12"/>
              <p:cNvSpPr txBox="1"/>
              <p:nvPr/>
            </p:nvSpPr>
            <p:spPr>
              <a:xfrm>
                <a:off x="5934695" y="1772686"/>
                <a:ext cx="4406734" cy="7249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rm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Arial"/>
                  <a:buNone/>
                </a:pPr>
                <a:r>
                  <a:rPr b="1" lang="en-US"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 b="1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6" name="Google Shape;276;p12"/>
            <p:cNvSpPr txBox="1"/>
            <p:nvPr/>
          </p:nvSpPr>
          <p:spPr>
            <a:xfrm>
              <a:off x="1104393" y="293455"/>
              <a:ext cx="378422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Jacques Francois Shadow"/>
                  <a:ea typeface="Jacques Francois Shadow"/>
                  <a:cs typeface="Jacques Francois Shadow"/>
                  <a:sym typeface="Jacques Francois Shadow"/>
                </a:rPr>
                <a:t>Attributes Analysis</a:t>
              </a:r>
              <a:endParaRPr/>
            </a:p>
          </p:txBody>
        </p:sp>
      </p:grpSp>
      <p:pic>
        <p:nvPicPr>
          <p:cNvPr id="277" name="Google Shape;277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03241" y="1198934"/>
            <a:ext cx="4992130" cy="291668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2"/>
          <p:cNvSpPr txBox="1"/>
          <p:nvPr/>
        </p:nvSpPr>
        <p:spPr>
          <a:xfrm>
            <a:off x="3432616" y="4879105"/>
            <a:ext cx="851380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Preventable accidents frequency according to operator ID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58415" y="1315865"/>
            <a:ext cx="4507937" cy="3949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p13"/>
          <p:cNvGrpSpPr/>
          <p:nvPr/>
        </p:nvGrpSpPr>
        <p:grpSpPr>
          <a:xfrm>
            <a:off x="568184" y="187492"/>
            <a:ext cx="4631691" cy="1064893"/>
            <a:chOff x="568184" y="187492"/>
            <a:chExt cx="4631691" cy="1064893"/>
          </a:xfrm>
        </p:grpSpPr>
        <p:grpSp>
          <p:nvGrpSpPr>
            <p:cNvPr id="285" name="Google Shape;285;p13"/>
            <p:cNvGrpSpPr/>
            <p:nvPr/>
          </p:nvGrpSpPr>
          <p:grpSpPr>
            <a:xfrm>
              <a:off x="568184" y="187492"/>
              <a:ext cx="4631691" cy="1064893"/>
              <a:chOff x="5709738" y="1432703"/>
              <a:chExt cx="4631691" cy="1064893"/>
            </a:xfrm>
          </p:grpSpPr>
          <p:pic>
            <p:nvPicPr>
              <p:cNvPr id="286" name="Google Shape;286;p1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709738" y="1432703"/>
                <a:ext cx="948664" cy="9620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7" name="Google Shape;287;p13"/>
              <p:cNvSpPr txBox="1"/>
              <p:nvPr/>
            </p:nvSpPr>
            <p:spPr>
              <a:xfrm>
                <a:off x="5934695" y="1772686"/>
                <a:ext cx="4406734" cy="7249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rm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b="1"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 b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8" name="Google Shape;288;p13"/>
            <p:cNvSpPr txBox="1"/>
            <p:nvPr/>
          </p:nvSpPr>
          <p:spPr>
            <a:xfrm>
              <a:off x="1516849" y="488760"/>
              <a:ext cx="261783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Jacques Francois Shadow"/>
                  <a:ea typeface="Jacques Francois Shadow"/>
                  <a:cs typeface="Jacques Francois Shadow"/>
                  <a:sym typeface="Jacques Francois Shadow"/>
                </a:rPr>
                <a:t>Time Series</a:t>
              </a:r>
              <a:endParaRPr/>
            </a:p>
          </p:txBody>
        </p:sp>
      </p:grpSp>
      <p:pic>
        <p:nvPicPr>
          <p:cNvPr descr="A close up of a map&#10;&#10;Description automatically generated" id="289" name="Google Shape;28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15092" y="889930"/>
            <a:ext cx="8669717" cy="370892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3"/>
          <p:cNvSpPr txBox="1"/>
          <p:nvPr/>
        </p:nvSpPr>
        <p:spPr>
          <a:xfrm>
            <a:off x="4038799" y="437671"/>
            <a:ext cx="552209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 Accident date / Accident Frequency</a:t>
            </a:r>
            <a:endParaRPr/>
          </a:p>
        </p:txBody>
      </p:sp>
      <p:sp>
        <p:nvSpPr>
          <p:cNvPr id="291" name="Google Shape;291;p13"/>
          <p:cNvSpPr txBox="1"/>
          <p:nvPr/>
        </p:nvSpPr>
        <p:spPr>
          <a:xfrm>
            <a:off x="3896210" y="4689544"/>
            <a:ext cx="7944098" cy="16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0242" lvl="0" marL="31024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Most accidents happened in winter</a:t>
            </a:r>
            <a:endParaRPr/>
          </a:p>
          <a:p>
            <a:pPr indent="-310242" lvl="0" marL="310242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Best Month 2017-04  / Worst Month 2015-02</a:t>
            </a:r>
            <a:endParaRPr/>
          </a:p>
          <a:p>
            <a:pPr indent="-310242" lvl="0" marL="310242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 Accidents happened on 02/09/2015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3859" y="950425"/>
            <a:ext cx="8761058" cy="35419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14"/>
          <p:cNvGrpSpPr/>
          <p:nvPr/>
        </p:nvGrpSpPr>
        <p:grpSpPr>
          <a:xfrm>
            <a:off x="568184" y="187492"/>
            <a:ext cx="4631691" cy="1064893"/>
            <a:chOff x="568184" y="187492"/>
            <a:chExt cx="4631691" cy="1064893"/>
          </a:xfrm>
        </p:grpSpPr>
        <p:grpSp>
          <p:nvGrpSpPr>
            <p:cNvPr id="299" name="Google Shape;299;p14"/>
            <p:cNvGrpSpPr/>
            <p:nvPr/>
          </p:nvGrpSpPr>
          <p:grpSpPr>
            <a:xfrm>
              <a:off x="568184" y="187492"/>
              <a:ext cx="4631691" cy="1064893"/>
              <a:chOff x="5709738" y="1432703"/>
              <a:chExt cx="4631691" cy="1064893"/>
            </a:xfrm>
          </p:grpSpPr>
          <p:pic>
            <p:nvPicPr>
              <p:cNvPr id="300" name="Google Shape;300;p1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709738" y="1432703"/>
                <a:ext cx="948664" cy="9620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1" name="Google Shape;301;p14"/>
              <p:cNvSpPr txBox="1"/>
              <p:nvPr/>
            </p:nvSpPr>
            <p:spPr>
              <a:xfrm>
                <a:off x="5934695" y="1772686"/>
                <a:ext cx="4406734" cy="7249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rm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Arial"/>
                  <a:buNone/>
                </a:pPr>
                <a:r>
                  <a:rPr b="1" lang="en-US"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 b="1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2" name="Google Shape;302;p14"/>
            <p:cNvSpPr txBox="1"/>
            <p:nvPr/>
          </p:nvSpPr>
          <p:spPr>
            <a:xfrm>
              <a:off x="1516849" y="488760"/>
              <a:ext cx="261783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Jacques Francois Shadow"/>
                  <a:ea typeface="Jacques Francois Shadow"/>
                  <a:cs typeface="Jacques Francois Shadow"/>
                  <a:sym typeface="Jacques Francois Shadow"/>
                </a:rPr>
                <a:t>Time Series</a:t>
              </a:r>
              <a:endParaRPr/>
            </a:p>
          </p:txBody>
        </p:sp>
      </p:grpSp>
      <p:sp>
        <p:nvSpPr>
          <p:cNvPr id="303" name="Google Shape;303;p14"/>
          <p:cNvSpPr txBox="1"/>
          <p:nvPr/>
        </p:nvSpPr>
        <p:spPr>
          <a:xfrm>
            <a:off x="281619" y="1650934"/>
            <a:ext cx="2714889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Lots of preventable accidents happened in 2016 from January to March</a:t>
            </a:r>
            <a:endParaRPr/>
          </a:p>
        </p:txBody>
      </p:sp>
      <p:sp>
        <p:nvSpPr>
          <p:cNvPr id="304" name="Google Shape;304;p14"/>
          <p:cNvSpPr/>
          <p:nvPr/>
        </p:nvSpPr>
        <p:spPr>
          <a:xfrm>
            <a:off x="3959719" y="1087534"/>
            <a:ext cx="506994" cy="1379008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184" y="3480838"/>
            <a:ext cx="3992469" cy="2820077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4"/>
          <p:cNvSpPr txBox="1"/>
          <p:nvPr/>
        </p:nvSpPr>
        <p:spPr>
          <a:xfrm>
            <a:off x="8737455" y="4829228"/>
            <a:ext cx="277905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Frequency bar chart: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Lots of Snowy days in that period</a:t>
            </a:r>
            <a:endParaRPr/>
          </a:p>
        </p:txBody>
      </p:sp>
      <p:pic>
        <p:nvPicPr>
          <p:cNvPr id="307" name="Google Shape;30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60653" y="3357541"/>
            <a:ext cx="3848400" cy="294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20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7174" y="1793284"/>
            <a:ext cx="2798903" cy="245241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5"/>
          <p:cNvSpPr txBox="1"/>
          <p:nvPr/>
        </p:nvSpPr>
        <p:spPr>
          <a:xfrm>
            <a:off x="2977862" y="2838010"/>
            <a:ext cx="7934325" cy="724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     Map Analysis</a:t>
            </a:r>
            <a:endParaRPr b="1"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5"/>
          <p:cNvSpPr txBox="1"/>
          <p:nvPr/>
        </p:nvSpPr>
        <p:spPr>
          <a:xfrm>
            <a:off x="4945849" y="3752106"/>
            <a:ext cx="330739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❖"/>
            </a:pPr>
            <a:r>
              <a:rPr lang="en-US" sz="32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Map overview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❖"/>
            </a:pPr>
            <a:r>
              <a:rPr lang="en-US" sz="32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Route analysis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6"/>
          <p:cNvSpPr txBox="1"/>
          <p:nvPr/>
        </p:nvSpPr>
        <p:spPr>
          <a:xfrm>
            <a:off x="4135342" y="762149"/>
            <a:ext cx="6979348" cy="8067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3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GeoMap of the accidents’ location </a:t>
            </a:r>
            <a:endParaRPr/>
          </a:p>
        </p:txBody>
      </p:sp>
      <p:pic>
        <p:nvPicPr>
          <p:cNvPr id="320" name="Google Shape;32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6293" y="1568915"/>
            <a:ext cx="4713877" cy="4130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16"/>
          <p:cNvGrpSpPr/>
          <p:nvPr/>
        </p:nvGrpSpPr>
        <p:grpSpPr>
          <a:xfrm>
            <a:off x="271096" y="89647"/>
            <a:ext cx="5394598" cy="1209109"/>
            <a:chOff x="208344" y="43276"/>
            <a:chExt cx="4991531" cy="1209109"/>
          </a:xfrm>
        </p:grpSpPr>
        <p:grpSp>
          <p:nvGrpSpPr>
            <p:cNvPr id="322" name="Google Shape;322;p16"/>
            <p:cNvGrpSpPr/>
            <p:nvPr/>
          </p:nvGrpSpPr>
          <p:grpSpPr>
            <a:xfrm>
              <a:off x="208344" y="43276"/>
              <a:ext cx="4991531" cy="1209109"/>
              <a:chOff x="5349898" y="1288487"/>
              <a:chExt cx="4991531" cy="1209109"/>
            </a:xfrm>
          </p:grpSpPr>
          <p:pic>
            <p:nvPicPr>
              <p:cNvPr id="323" name="Google Shape;323;p1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349898" y="1288487"/>
                <a:ext cx="948664" cy="9620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4" name="Google Shape;324;p16"/>
              <p:cNvSpPr txBox="1"/>
              <p:nvPr/>
            </p:nvSpPr>
            <p:spPr>
              <a:xfrm>
                <a:off x="5934695" y="1772686"/>
                <a:ext cx="4406734" cy="7249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rm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b="1"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 b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5" name="Google Shape;325;p16"/>
            <p:cNvSpPr txBox="1"/>
            <p:nvPr/>
          </p:nvSpPr>
          <p:spPr>
            <a:xfrm>
              <a:off x="1157008" y="293455"/>
              <a:ext cx="378422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Jacques Francois Shadow"/>
                  <a:ea typeface="Jacques Francois Shadow"/>
                  <a:cs typeface="Jacques Francois Shadow"/>
                  <a:sym typeface="Jacques Francois Shadow"/>
                </a:rPr>
                <a:t>MAP overview</a:t>
              </a:r>
              <a:endParaRPr/>
            </a:p>
          </p:txBody>
        </p:sp>
      </p:grpSp>
      <p:pic>
        <p:nvPicPr>
          <p:cNvPr id="326" name="Google Shape;32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5342" y="1782955"/>
            <a:ext cx="7292732" cy="39162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16"/>
          <p:cNvGrpSpPr/>
          <p:nvPr/>
        </p:nvGrpSpPr>
        <p:grpSpPr>
          <a:xfrm>
            <a:off x="4560277" y="2222140"/>
            <a:ext cx="2286000" cy="666272"/>
            <a:chOff x="4560277" y="2222140"/>
            <a:chExt cx="2286000" cy="666272"/>
          </a:xfrm>
        </p:grpSpPr>
        <p:sp>
          <p:nvSpPr>
            <p:cNvPr id="328" name="Google Shape;328;p16"/>
            <p:cNvSpPr/>
            <p:nvPr/>
          </p:nvSpPr>
          <p:spPr>
            <a:xfrm>
              <a:off x="4560277" y="2321169"/>
              <a:ext cx="457200" cy="1875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4560277" y="2612650"/>
              <a:ext cx="457200" cy="187569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6"/>
            <p:cNvSpPr txBox="1"/>
            <p:nvPr/>
          </p:nvSpPr>
          <p:spPr>
            <a:xfrm>
              <a:off x="5017477" y="2222140"/>
              <a:ext cx="132470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Preventable</a:t>
              </a:r>
              <a:endParaRPr/>
            </a:p>
          </p:txBody>
        </p:sp>
        <p:sp>
          <p:nvSpPr>
            <p:cNvPr id="331" name="Google Shape;331;p16"/>
            <p:cNvSpPr txBox="1"/>
            <p:nvPr/>
          </p:nvSpPr>
          <p:spPr>
            <a:xfrm>
              <a:off x="5017477" y="2549858"/>
              <a:ext cx="18288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Non-Preventable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17"/>
          <p:cNvGrpSpPr/>
          <p:nvPr/>
        </p:nvGrpSpPr>
        <p:grpSpPr>
          <a:xfrm>
            <a:off x="5037084" y="510856"/>
            <a:ext cx="6877485" cy="5937240"/>
            <a:chOff x="0" y="45984"/>
            <a:chExt cx="11438778" cy="9940354"/>
          </a:xfrm>
        </p:grpSpPr>
        <p:grpSp>
          <p:nvGrpSpPr>
            <p:cNvPr id="337" name="Google Shape;337;p17"/>
            <p:cNvGrpSpPr/>
            <p:nvPr/>
          </p:nvGrpSpPr>
          <p:grpSpPr>
            <a:xfrm>
              <a:off x="0" y="45984"/>
              <a:ext cx="11438778" cy="9940354"/>
              <a:chOff x="0" y="-28443"/>
              <a:chExt cx="11438777" cy="9940352"/>
            </a:xfrm>
          </p:grpSpPr>
          <p:pic>
            <p:nvPicPr>
              <p:cNvPr id="338" name="Google Shape;338;p1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1438777" cy="9753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9" name="Google Shape;339;p1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616217" y="44220"/>
                <a:ext cx="1448804" cy="46790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0" name="Google Shape;340;p1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068675" y="2754281"/>
                <a:ext cx="1808028" cy="1364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1" name="Google Shape;341;p1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644523" y="4515932"/>
                <a:ext cx="3527484" cy="5898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2" name="Google Shape;342;p1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653022" y="4655242"/>
                <a:ext cx="2607686" cy="13229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3" name="Google Shape;343;p1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253113" y="4669425"/>
                <a:ext cx="1185479" cy="49855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4" name="Google Shape;344;p17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364696" y="5756196"/>
                <a:ext cx="2646317" cy="40726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5" name="Google Shape;345;p17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3805281" y="4900215"/>
                <a:ext cx="1994354" cy="50116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6" name="Google Shape;346;p17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123968" y="5105172"/>
                <a:ext cx="5534544" cy="20896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7" name="Google Shape;347;p17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1725777" y="4669123"/>
                <a:ext cx="3970880" cy="11238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8" name="Google Shape;348;p17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1126943" y="4401415"/>
                <a:ext cx="4141862" cy="6034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9" name="Google Shape;349;p17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2926570" y="2527387"/>
                <a:ext cx="2533425" cy="23299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0" name="Google Shape;350;p17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534666" y="1480410"/>
                <a:ext cx="5070119" cy="33089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1" name="Google Shape;351;p17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3597347" y="79605"/>
                <a:ext cx="2121785" cy="46991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2" name="Google Shape;352;p17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4202784" y="-28443"/>
                <a:ext cx="406567" cy="12064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3" name="Google Shape;353;p17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689534" y="3553594"/>
                <a:ext cx="1095505" cy="1606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54" name="Google Shape;354;p17"/>
            <p:cNvSpPr/>
            <p:nvPr/>
          </p:nvSpPr>
          <p:spPr>
            <a:xfrm>
              <a:off x="5648253" y="9086128"/>
              <a:ext cx="694754" cy="6240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C55A1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＃1</a:t>
              </a: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5910251" y="56266"/>
              <a:ext cx="694754" cy="6240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C55A1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＃9</a:t>
              </a: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6983096" y="1136251"/>
              <a:ext cx="887074" cy="6240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C55A1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＃10</a:t>
              </a: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8630572" y="3191219"/>
              <a:ext cx="867937" cy="6240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C55A1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＃11</a:t>
              </a: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9038064" y="4639195"/>
              <a:ext cx="887074" cy="6240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C55A1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＃12</a:t>
              </a: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9773053" y="7901146"/>
              <a:ext cx="887074" cy="6240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C55A1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＃13</a:t>
              </a: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2910297" y="8928131"/>
              <a:ext cx="694754" cy="6240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C55A1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＃2</a:t>
              </a: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75339" y="5815182"/>
              <a:ext cx="694754" cy="6240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C55A1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＃3</a:t>
              </a: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750330" y="4975694"/>
              <a:ext cx="694754" cy="6240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C55A1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＃4</a:t>
              </a: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562335" y="3932710"/>
              <a:ext cx="694754" cy="6240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C55A1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＃5</a:t>
              </a: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2264311" y="2439735"/>
              <a:ext cx="694754" cy="6240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C55A1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＃6</a:t>
              </a: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75339" y="2641735"/>
              <a:ext cx="694754" cy="6240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C55A1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＃7</a:t>
              </a: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2796305" y="56266"/>
              <a:ext cx="694754" cy="6240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C55A1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＃8</a:t>
              </a: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8375216" y="5079331"/>
              <a:ext cx="2223499" cy="9782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C55A1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Rochester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C55A1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Transit Center</a:t>
              </a:r>
              <a:endParaRPr/>
            </a:p>
          </p:txBody>
        </p:sp>
      </p:grpSp>
      <p:pic>
        <p:nvPicPr>
          <p:cNvPr id="368" name="Google Shape;368;p1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76848" y="1199189"/>
            <a:ext cx="4436769" cy="48032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17"/>
          <p:cNvGrpSpPr/>
          <p:nvPr/>
        </p:nvGrpSpPr>
        <p:grpSpPr>
          <a:xfrm>
            <a:off x="403037" y="203718"/>
            <a:ext cx="5394598" cy="1209109"/>
            <a:chOff x="208344" y="43276"/>
            <a:chExt cx="4991531" cy="1209109"/>
          </a:xfrm>
        </p:grpSpPr>
        <p:grpSp>
          <p:nvGrpSpPr>
            <p:cNvPr id="370" name="Google Shape;370;p17"/>
            <p:cNvGrpSpPr/>
            <p:nvPr/>
          </p:nvGrpSpPr>
          <p:grpSpPr>
            <a:xfrm>
              <a:off x="208344" y="43276"/>
              <a:ext cx="4991531" cy="1209109"/>
              <a:chOff x="5349898" y="1288487"/>
              <a:chExt cx="4991531" cy="1209109"/>
            </a:xfrm>
          </p:grpSpPr>
          <p:pic>
            <p:nvPicPr>
              <p:cNvPr id="371" name="Google Shape;371;p17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5349898" y="1288487"/>
                <a:ext cx="948664" cy="9620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2" name="Google Shape;372;p17"/>
              <p:cNvSpPr txBox="1"/>
              <p:nvPr/>
            </p:nvSpPr>
            <p:spPr>
              <a:xfrm>
                <a:off x="5934695" y="1772686"/>
                <a:ext cx="4406734" cy="7249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rm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Arial"/>
                  <a:buNone/>
                </a:pPr>
                <a:r>
                  <a:rPr b="1" lang="en-US"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 b="1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3" name="Google Shape;373;p17"/>
            <p:cNvSpPr txBox="1"/>
            <p:nvPr/>
          </p:nvSpPr>
          <p:spPr>
            <a:xfrm>
              <a:off x="1157008" y="293455"/>
              <a:ext cx="378422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Jacques Francois Shadow"/>
                  <a:ea typeface="Jacques Francois Shadow"/>
                  <a:cs typeface="Jacques Francois Shadow"/>
                  <a:sym typeface="Jacques Francois Shadow"/>
                </a:rPr>
                <a:t>ROUTE ANALYSIS</a:t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851" y="962023"/>
            <a:ext cx="5966149" cy="427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962022"/>
            <a:ext cx="5947116" cy="4273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0" name="Google Shape;380;p18"/>
          <p:cNvGrpSpPr/>
          <p:nvPr/>
        </p:nvGrpSpPr>
        <p:grpSpPr>
          <a:xfrm>
            <a:off x="342260" y="0"/>
            <a:ext cx="5394598" cy="1209109"/>
            <a:chOff x="208344" y="43276"/>
            <a:chExt cx="4991531" cy="1209109"/>
          </a:xfrm>
        </p:grpSpPr>
        <p:grpSp>
          <p:nvGrpSpPr>
            <p:cNvPr id="381" name="Google Shape;381;p18"/>
            <p:cNvGrpSpPr/>
            <p:nvPr/>
          </p:nvGrpSpPr>
          <p:grpSpPr>
            <a:xfrm>
              <a:off x="208344" y="43276"/>
              <a:ext cx="4991531" cy="1209109"/>
              <a:chOff x="5349898" y="1288487"/>
              <a:chExt cx="4991531" cy="1209109"/>
            </a:xfrm>
          </p:grpSpPr>
          <p:pic>
            <p:nvPicPr>
              <p:cNvPr id="382" name="Google Shape;382;p1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349898" y="1288487"/>
                <a:ext cx="948664" cy="9620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3" name="Google Shape;383;p18"/>
              <p:cNvSpPr txBox="1"/>
              <p:nvPr/>
            </p:nvSpPr>
            <p:spPr>
              <a:xfrm>
                <a:off x="5934695" y="1772686"/>
                <a:ext cx="4406734" cy="7249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rm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Arial"/>
                  <a:buNone/>
                </a:pPr>
                <a:r>
                  <a:rPr b="1" lang="en-US"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 b="1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4" name="Google Shape;384;p18"/>
            <p:cNvSpPr txBox="1"/>
            <p:nvPr/>
          </p:nvSpPr>
          <p:spPr>
            <a:xfrm>
              <a:off x="1157008" y="293455"/>
              <a:ext cx="378422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Jacques Francois Shadow"/>
                  <a:ea typeface="Jacques Francois Shadow"/>
                  <a:cs typeface="Jacques Francois Shadow"/>
                  <a:sym typeface="Jacques Francois Shadow"/>
                </a:rPr>
                <a:t>ROUTE ANALYSIS</a:t>
              </a:r>
              <a:endParaRPr/>
            </a:p>
          </p:txBody>
        </p:sp>
      </p:grpSp>
      <p:sp>
        <p:nvSpPr>
          <p:cNvPr id="385" name="Google Shape;385;p18"/>
          <p:cNvSpPr txBox="1"/>
          <p:nvPr/>
        </p:nvSpPr>
        <p:spPr>
          <a:xfrm>
            <a:off x="342260" y="5485827"/>
            <a:ext cx="57537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Route#12 has more preventable accidents than non-preventable accidents</a:t>
            </a:r>
            <a:endParaRPr/>
          </a:p>
        </p:txBody>
      </p:sp>
      <p:sp>
        <p:nvSpPr>
          <p:cNvPr id="386" name="Google Shape;386;p18"/>
          <p:cNvSpPr txBox="1"/>
          <p:nvPr/>
        </p:nvSpPr>
        <p:spPr>
          <a:xfrm>
            <a:off x="6096000" y="5485826"/>
            <a:ext cx="57537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Most accidents on Route#12 are collisions with fixed objects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7975" y="2203343"/>
            <a:ext cx="2514037" cy="217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9"/>
          <p:cNvPicPr preferRelativeResize="0"/>
          <p:nvPr/>
        </p:nvPicPr>
        <p:blipFill rotWithShape="1">
          <a:blip r:embed="rId4">
            <a:alphaModFix/>
          </a:blip>
          <a:srcRect b="0" l="2614" r="5949" t="0"/>
          <a:stretch/>
        </p:blipFill>
        <p:spPr>
          <a:xfrm>
            <a:off x="8237975" y="208927"/>
            <a:ext cx="2848958" cy="1994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37975" y="4379863"/>
            <a:ext cx="3306474" cy="22742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" name="Google Shape;394;p19"/>
          <p:cNvGrpSpPr/>
          <p:nvPr/>
        </p:nvGrpSpPr>
        <p:grpSpPr>
          <a:xfrm>
            <a:off x="24709" y="10845"/>
            <a:ext cx="5394598" cy="1209109"/>
            <a:chOff x="208344" y="43276"/>
            <a:chExt cx="4991531" cy="1209109"/>
          </a:xfrm>
        </p:grpSpPr>
        <p:grpSp>
          <p:nvGrpSpPr>
            <p:cNvPr id="395" name="Google Shape;395;p19"/>
            <p:cNvGrpSpPr/>
            <p:nvPr/>
          </p:nvGrpSpPr>
          <p:grpSpPr>
            <a:xfrm>
              <a:off x="208344" y="43276"/>
              <a:ext cx="4991531" cy="1209109"/>
              <a:chOff x="5349898" y="1288487"/>
              <a:chExt cx="4991531" cy="1209109"/>
            </a:xfrm>
          </p:grpSpPr>
          <p:pic>
            <p:nvPicPr>
              <p:cNvPr id="396" name="Google Shape;396;p1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349898" y="1288487"/>
                <a:ext cx="948664" cy="9620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7" name="Google Shape;397;p19"/>
              <p:cNvSpPr txBox="1"/>
              <p:nvPr/>
            </p:nvSpPr>
            <p:spPr>
              <a:xfrm>
                <a:off x="5934695" y="1772686"/>
                <a:ext cx="4406734" cy="7249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rm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Arial"/>
                  <a:buNone/>
                </a:pPr>
                <a:r>
                  <a:rPr b="1" lang="en-US"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 b="1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8" name="Google Shape;398;p19"/>
            <p:cNvSpPr txBox="1"/>
            <p:nvPr/>
          </p:nvSpPr>
          <p:spPr>
            <a:xfrm>
              <a:off x="1157008" y="293455"/>
              <a:ext cx="378422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Jacques Francois Shadow"/>
                  <a:ea typeface="Jacques Francois Shadow"/>
                  <a:cs typeface="Jacques Francois Shadow"/>
                  <a:sym typeface="Jacques Francois Shadow"/>
                </a:rPr>
                <a:t>ROUTE ANALYSIS</a:t>
              </a:r>
              <a:endParaRPr/>
            </a:p>
          </p:txBody>
        </p:sp>
      </p:grpSp>
      <p:pic>
        <p:nvPicPr>
          <p:cNvPr id="399" name="Google Shape;399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6165" y="1047144"/>
            <a:ext cx="7436889" cy="4763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18352" y="1183435"/>
            <a:ext cx="4507937" cy="39498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"/>
          <p:cNvSpPr/>
          <p:nvPr/>
        </p:nvSpPr>
        <p:spPr>
          <a:xfrm>
            <a:off x="1695666" y="2443699"/>
            <a:ext cx="1088738" cy="1792230"/>
          </a:xfrm>
          <a:custGeom>
            <a:rect b="b" l="l" r="r" t="t"/>
            <a:pathLst>
              <a:path extrusionOk="0" h="2717800" w="1651000">
                <a:moveTo>
                  <a:pt x="0" y="0"/>
                </a:moveTo>
                <a:lnTo>
                  <a:pt x="1651000" y="0"/>
                </a:lnTo>
                <a:lnTo>
                  <a:pt x="1651000" y="679450"/>
                </a:lnTo>
                <a:lnTo>
                  <a:pt x="1473500" y="679450"/>
                </a:lnTo>
                <a:lnTo>
                  <a:pt x="1473500" y="171450"/>
                </a:lnTo>
                <a:lnTo>
                  <a:pt x="177500" y="171450"/>
                </a:lnTo>
                <a:lnTo>
                  <a:pt x="177500" y="2546350"/>
                </a:lnTo>
                <a:lnTo>
                  <a:pt x="1473500" y="2546350"/>
                </a:lnTo>
                <a:lnTo>
                  <a:pt x="1473500" y="2038350"/>
                </a:lnTo>
                <a:lnTo>
                  <a:pt x="1651000" y="2038350"/>
                </a:lnTo>
                <a:lnTo>
                  <a:pt x="1651000" y="2717800"/>
                </a:lnTo>
                <a:lnTo>
                  <a:pt x="0" y="271780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 txBox="1"/>
          <p:nvPr/>
        </p:nvSpPr>
        <p:spPr>
          <a:xfrm>
            <a:off x="2166734" y="2901803"/>
            <a:ext cx="354300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Catalog</a:t>
            </a:r>
            <a:endParaRPr b="1" i="0" sz="4800" u="none" cap="none" strike="noStrike">
              <a:solidFill>
                <a:schemeClr val="lt1"/>
              </a:solidFill>
              <a:latin typeface="Jacques Francois Shadow"/>
              <a:ea typeface="Jacques Francois Shadow"/>
              <a:cs typeface="Jacques Francois Shadow"/>
              <a:sym typeface="Jacques Francois Shadow"/>
            </a:endParaRPr>
          </a:p>
        </p:txBody>
      </p:sp>
      <p:grpSp>
        <p:nvGrpSpPr>
          <p:cNvPr id="130" name="Google Shape;130;p2"/>
          <p:cNvGrpSpPr/>
          <p:nvPr/>
        </p:nvGrpSpPr>
        <p:grpSpPr>
          <a:xfrm>
            <a:off x="5711323" y="1586169"/>
            <a:ext cx="4631691" cy="1064893"/>
            <a:chOff x="5709738" y="1432703"/>
            <a:chExt cx="4631691" cy="1064893"/>
          </a:xfrm>
        </p:grpSpPr>
        <p:pic>
          <p:nvPicPr>
            <p:cNvPr id="131" name="Google Shape;131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09738" y="1432703"/>
              <a:ext cx="948664" cy="962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2"/>
            <p:cNvSpPr txBox="1"/>
            <p:nvPr/>
          </p:nvSpPr>
          <p:spPr>
            <a:xfrm>
              <a:off x="5934695" y="1772686"/>
              <a:ext cx="4406734" cy="7249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3" name="Google Shape;13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4567" y="2919021"/>
            <a:ext cx="1010126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09737" y="4186958"/>
            <a:ext cx="1010126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"/>
          <p:cNvSpPr txBox="1"/>
          <p:nvPr/>
        </p:nvSpPr>
        <p:spPr>
          <a:xfrm>
            <a:off x="5934691" y="1872753"/>
            <a:ext cx="536568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01  Data exploration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"/>
          <p:cNvSpPr txBox="1"/>
          <p:nvPr/>
        </p:nvSpPr>
        <p:spPr>
          <a:xfrm>
            <a:off x="5934691" y="3214810"/>
            <a:ext cx="536568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02  Map Analysis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5934692" y="4467372"/>
            <a:ext cx="536568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03  Absence Analysis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540" y="878885"/>
            <a:ext cx="2798903" cy="245241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0"/>
          <p:cNvSpPr txBox="1"/>
          <p:nvPr/>
        </p:nvSpPr>
        <p:spPr>
          <a:xfrm>
            <a:off x="1478161" y="1852766"/>
            <a:ext cx="10557629" cy="1095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40"/>
              <a:buFont typeface="Jacques Francois Shadow"/>
              <a:buNone/>
            </a:pPr>
            <a:r>
              <a:rPr b="1" lang="en-US" sz="444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03     Absence &amp; work type Analysis</a:t>
            </a:r>
            <a:endParaRPr b="1" sz="4440">
              <a:solidFill>
                <a:schemeClr val="lt1"/>
              </a:solidFill>
              <a:latin typeface="Jacques Francois Shadow"/>
              <a:ea typeface="Jacques Francois Shadow"/>
              <a:cs typeface="Jacques Francois Shadow"/>
              <a:sym typeface="Jacques Francois Shadow"/>
            </a:endParaRPr>
          </a:p>
        </p:txBody>
      </p:sp>
      <p:sp>
        <p:nvSpPr>
          <p:cNvPr id="406" name="Google Shape;406;p20"/>
          <p:cNvSpPr txBox="1"/>
          <p:nvPr/>
        </p:nvSpPr>
        <p:spPr>
          <a:xfrm>
            <a:off x="4627498" y="3154012"/>
            <a:ext cx="6768212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❖"/>
            </a:pPr>
            <a:r>
              <a:rPr lang="en-US" sz="32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Absent days count before accidents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❖"/>
            </a:pPr>
            <a:r>
              <a:rPr lang="en-US" sz="32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Absence frequency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❖"/>
            </a:pPr>
            <a:r>
              <a:rPr lang="en-US" sz="32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Work type and accidents frequency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1"/>
          <p:cNvSpPr/>
          <p:nvPr/>
        </p:nvSpPr>
        <p:spPr>
          <a:xfrm>
            <a:off x="1564328" y="1601283"/>
            <a:ext cx="2385392" cy="1878496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>
              <a:alpha val="58823"/>
            </a:scheme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Absence end date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1"/>
          <p:cNvSpPr/>
          <p:nvPr/>
        </p:nvSpPr>
        <p:spPr>
          <a:xfrm>
            <a:off x="8097285" y="1550504"/>
            <a:ext cx="2405269" cy="1878496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>
              <a:alpha val="34901"/>
            </a:scheme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Accident dat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  <p:cxnSp>
        <p:nvCxnSpPr>
          <p:cNvPr id="414" name="Google Shape;414;p21"/>
          <p:cNvCxnSpPr/>
          <p:nvPr/>
        </p:nvCxnSpPr>
        <p:spPr>
          <a:xfrm>
            <a:off x="4271963" y="2680660"/>
            <a:ext cx="3513900" cy="12600"/>
          </a:xfrm>
          <a:prstGeom prst="bentConnector3">
            <a:avLst>
              <a:gd fmla="val 50000" name="adj1"/>
            </a:avLst>
          </a:prstGeom>
          <a:noFill/>
          <a:ln cap="flat" cmpd="sng" w="184150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415" name="Google Shape;415;p21"/>
          <p:cNvSpPr txBox="1"/>
          <p:nvPr/>
        </p:nvSpPr>
        <p:spPr>
          <a:xfrm>
            <a:off x="1814513" y="3922501"/>
            <a:ext cx="844826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Calculated  the days between these two attributes in order to see the relationship between absence and accident</a:t>
            </a:r>
            <a:endParaRPr/>
          </a:p>
        </p:txBody>
      </p:sp>
      <p:grpSp>
        <p:nvGrpSpPr>
          <p:cNvPr id="416" name="Google Shape;416;p21"/>
          <p:cNvGrpSpPr/>
          <p:nvPr/>
        </p:nvGrpSpPr>
        <p:grpSpPr>
          <a:xfrm>
            <a:off x="539059" y="312954"/>
            <a:ext cx="5394598" cy="1209109"/>
            <a:chOff x="208344" y="43276"/>
            <a:chExt cx="4991531" cy="1209109"/>
          </a:xfrm>
        </p:grpSpPr>
        <p:grpSp>
          <p:nvGrpSpPr>
            <p:cNvPr id="417" name="Google Shape;417;p21"/>
            <p:cNvGrpSpPr/>
            <p:nvPr/>
          </p:nvGrpSpPr>
          <p:grpSpPr>
            <a:xfrm>
              <a:off x="208344" y="43276"/>
              <a:ext cx="4991531" cy="1209109"/>
              <a:chOff x="5349898" y="1288487"/>
              <a:chExt cx="4991531" cy="1209109"/>
            </a:xfrm>
          </p:grpSpPr>
          <p:pic>
            <p:nvPicPr>
              <p:cNvPr id="418" name="Google Shape;418;p2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349898" y="1288487"/>
                <a:ext cx="948664" cy="9620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9" name="Google Shape;419;p21"/>
              <p:cNvSpPr txBox="1"/>
              <p:nvPr/>
            </p:nvSpPr>
            <p:spPr>
              <a:xfrm>
                <a:off x="5934695" y="1772686"/>
                <a:ext cx="4406734" cy="7249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rm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Arial"/>
                  <a:buNone/>
                </a:pPr>
                <a:r>
                  <a:rPr b="1" lang="en-US"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 b="1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0" name="Google Shape;420;p21"/>
            <p:cNvSpPr txBox="1"/>
            <p:nvPr/>
          </p:nvSpPr>
          <p:spPr>
            <a:xfrm>
              <a:off x="1157008" y="293455"/>
              <a:ext cx="378422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Jacques Francois Shadow"/>
                  <a:ea typeface="Jacques Francois Shadow"/>
                  <a:cs typeface="Jacques Francois Shadow"/>
                  <a:sym typeface="Jacques Francois Shadow"/>
                </a:rPr>
                <a:t>Absent days</a:t>
              </a:r>
              <a:endParaRPr sz="240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ell phone&#10;&#10;Description automatically generated" id="425" name="Google Shape;425;p22"/>
          <p:cNvPicPr preferRelativeResize="0"/>
          <p:nvPr/>
        </p:nvPicPr>
        <p:blipFill rotWithShape="1">
          <a:blip r:embed="rId3">
            <a:alphaModFix/>
          </a:blip>
          <a:srcRect b="0" l="-1070" r="1069" t="0"/>
          <a:stretch/>
        </p:blipFill>
        <p:spPr>
          <a:xfrm>
            <a:off x="1843087" y="1343057"/>
            <a:ext cx="9426838" cy="4945537"/>
          </a:xfrm>
          <a:prstGeom prst="rect">
            <a:avLst/>
          </a:prstGeom>
          <a:noFill/>
          <a:ln>
            <a:noFill/>
          </a:ln>
          <a:effectLst>
            <a:outerShdw blurRad="50800" sx="101000" rotWithShape="0" algn="ctr" dir="5400000" dist="50800" sy="101000">
              <a:srgbClr val="000000">
                <a:alpha val="42745"/>
              </a:srgbClr>
            </a:outerShdw>
          </a:effectLst>
        </p:spPr>
      </p:pic>
      <p:sp>
        <p:nvSpPr>
          <p:cNvPr id="426" name="Google Shape;426;p22"/>
          <p:cNvSpPr txBox="1"/>
          <p:nvPr/>
        </p:nvSpPr>
        <p:spPr>
          <a:xfrm>
            <a:off x="414337" y="222041"/>
            <a:ext cx="259928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14 days</a:t>
            </a:r>
            <a:endParaRPr/>
          </a:p>
        </p:txBody>
      </p:sp>
      <p:sp>
        <p:nvSpPr>
          <p:cNvPr id="427" name="Google Shape;427;p22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8900" marR="88900" rtl="0" algn="l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pip install jupyterlab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8" name="Google Shape;428;p22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8900" marR="88900" rtl="0" algn="l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pip install jupyterlab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434" name="Google Shape;43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5925" y="1255643"/>
            <a:ext cx="9826703" cy="5108713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3"/>
          <p:cNvSpPr txBox="1"/>
          <p:nvPr/>
        </p:nvSpPr>
        <p:spPr>
          <a:xfrm>
            <a:off x="460305" y="274162"/>
            <a:ext cx="351162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14&amp;28 days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oy, food&#10;&#10;Description automatically generated" id="441" name="Google Shape;44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05827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4"/>
          <p:cNvSpPr txBox="1"/>
          <p:nvPr/>
        </p:nvSpPr>
        <p:spPr>
          <a:xfrm>
            <a:off x="7409158" y="222840"/>
            <a:ext cx="3952067" cy="3947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038" lvl="0" marL="3040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accident&gt;3 = 36</a:t>
            </a:r>
            <a:endParaRPr/>
          </a:p>
          <a:p>
            <a:pPr indent="-304038" lvl="0" marL="304038" marR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Number of absences  before each accident within 30 days</a:t>
            </a:r>
            <a:endParaRPr/>
          </a:p>
          <a:p>
            <a:pPr indent="-304038" lvl="0" marL="304038" marR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drivers who made more than 3 accidents, number of absences before each accident decreased to 1 gradually</a:t>
            </a:r>
            <a:endParaRPr/>
          </a:p>
          <a:p>
            <a:pPr indent="-304038" lvl="0" marL="304038" marR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Generally behaved better after each accident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4"/>
          <p:cNvSpPr/>
          <p:nvPr/>
        </p:nvSpPr>
        <p:spPr>
          <a:xfrm>
            <a:off x="7604501" y="4967717"/>
            <a:ext cx="401027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Drivers who caused lots of accidents wasn’t absent before certain accidents happened</a:t>
            </a:r>
            <a:endParaRPr/>
          </a:p>
        </p:txBody>
      </p:sp>
      <p:pic>
        <p:nvPicPr>
          <p:cNvPr descr="Line arrow Slight curve" id="444" name="Google Shape;44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52336">
            <a:off x="6853922" y="3875199"/>
            <a:ext cx="1501159" cy="150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ell phone&#10;&#10;Description automatically generated" id="450" name="Google Shape;45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609" y="800100"/>
            <a:ext cx="65532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5"/>
          <p:cNvSpPr/>
          <p:nvPr/>
        </p:nvSpPr>
        <p:spPr>
          <a:xfrm>
            <a:off x="4024534" y="3564367"/>
            <a:ext cx="1828800" cy="1472339"/>
          </a:xfrm>
          <a:prstGeom prst="ellipse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sx="93000" rotWithShape="0" algn="ctr" dir="5400000" dist="50800" sy="93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5"/>
          <p:cNvSpPr txBox="1"/>
          <p:nvPr/>
        </p:nvSpPr>
        <p:spPr>
          <a:xfrm>
            <a:off x="7454348" y="2060692"/>
            <a:ext cx="4532243" cy="2239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1.Reducing part-time employee numbers 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ndara"/>
              <a:buAutoNum type="arabicPeriod" startAt="2"/>
            </a:pPr>
            <a:r>
              <a:rPr lang="en-US" sz="24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Add extra training specifically targeted only on part-time 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6927" y="1062447"/>
            <a:ext cx="4507936" cy="394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26"/>
          <p:cNvSpPr txBox="1"/>
          <p:nvPr/>
        </p:nvSpPr>
        <p:spPr>
          <a:xfrm>
            <a:off x="1438895" y="3037384"/>
            <a:ext cx="9144000" cy="724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THANKS</a:t>
            </a:r>
            <a:endParaRPr b="1"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6"/>
          <p:cNvSpPr txBox="1"/>
          <p:nvPr/>
        </p:nvSpPr>
        <p:spPr>
          <a:xfrm>
            <a:off x="1438895" y="4197123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540" y="878885"/>
            <a:ext cx="2798903" cy="245241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"/>
          <p:cNvSpPr txBox="1"/>
          <p:nvPr/>
        </p:nvSpPr>
        <p:spPr>
          <a:xfrm>
            <a:off x="2403991" y="1852767"/>
            <a:ext cx="8226851" cy="724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40"/>
              <a:buFont typeface="Jacques Francois Shadow"/>
              <a:buNone/>
            </a:pPr>
            <a:r>
              <a:rPr b="1" lang="en-US" sz="444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01     Data Exploration</a:t>
            </a:r>
            <a:endParaRPr b="1" sz="4440">
              <a:solidFill>
                <a:schemeClr val="lt1"/>
              </a:solidFill>
              <a:latin typeface="Jacques Francois Shadow"/>
              <a:ea typeface="Jacques Francois Shadow"/>
              <a:cs typeface="Jacques Francois Shadow"/>
              <a:sym typeface="Jacques Francois Shadow"/>
            </a:endParaRPr>
          </a:p>
        </p:txBody>
      </p:sp>
      <p:sp>
        <p:nvSpPr>
          <p:cNvPr id="144" name="Google Shape;144;p3"/>
          <p:cNvSpPr txBox="1"/>
          <p:nvPr/>
        </p:nvSpPr>
        <p:spPr>
          <a:xfrm>
            <a:off x="4741799" y="2948272"/>
            <a:ext cx="4753462" cy="22320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❖"/>
            </a:pPr>
            <a:r>
              <a:rPr lang="en-US" sz="32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Data set overview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❖"/>
            </a:pPr>
            <a:r>
              <a:rPr lang="en-US" sz="32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Attributes analysis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❖"/>
            </a:pPr>
            <a:r>
              <a:rPr lang="en-US" sz="32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Time Series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3269311">
            <a:off x="9043016" y="-987379"/>
            <a:ext cx="4466500" cy="39135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4"/>
          <p:cNvGrpSpPr/>
          <p:nvPr/>
        </p:nvGrpSpPr>
        <p:grpSpPr>
          <a:xfrm>
            <a:off x="568184" y="187492"/>
            <a:ext cx="4631691" cy="1064893"/>
            <a:chOff x="5709738" y="1432703"/>
            <a:chExt cx="4631691" cy="1064893"/>
          </a:xfrm>
        </p:grpSpPr>
        <p:pic>
          <p:nvPicPr>
            <p:cNvPr id="151" name="Google Shape;151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09738" y="1432703"/>
              <a:ext cx="948664" cy="962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4"/>
            <p:cNvSpPr txBox="1"/>
            <p:nvPr/>
          </p:nvSpPr>
          <p:spPr>
            <a:xfrm>
              <a:off x="5934695" y="1772686"/>
              <a:ext cx="4406734" cy="7249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b="1"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p4"/>
          <p:cNvSpPr txBox="1"/>
          <p:nvPr/>
        </p:nvSpPr>
        <p:spPr>
          <a:xfrm>
            <a:off x="1446886" y="487285"/>
            <a:ext cx="36830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Dataset Overview</a:t>
            </a:r>
            <a:endParaRPr/>
          </a:p>
        </p:txBody>
      </p:sp>
      <p:grpSp>
        <p:nvGrpSpPr>
          <p:cNvPr id="154" name="Google Shape;154;p4"/>
          <p:cNvGrpSpPr/>
          <p:nvPr/>
        </p:nvGrpSpPr>
        <p:grpSpPr>
          <a:xfrm>
            <a:off x="1446886" y="1149517"/>
            <a:ext cx="9501809" cy="4690356"/>
            <a:chOff x="1446886" y="1149517"/>
            <a:chExt cx="9501809" cy="4690356"/>
          </a:xfrm>
        </p:grpSpPr>
        <p:grpSp>
          <p:nvGrpSpPr>
            <p:cNvPr id="155" name="Google Shape;155;p4"/>
            <p:cNvGrpSpPr/>
            <p:nvPr/>
          </p:nvGrpSpPr>
          <p:grpSpPr>
            <a:xfrm>
              <a:off x="1446886" y="1149517"/>
              <a:ext cx="9501809" cy="3071132"/>
              <a:chOff x="1167355" y="1217191"/>
              <a:chExt cx="6892537" cy="2300813"/>
            </a:xfrm>
          </p:grpSpPr>
          <p:sp>
            <p:nvSpPr>
              <p:cNvPr id="156" name="Google Shape;156;p4"/>
              <p:cNvSpPr/>
              <p:nvPr/>
            </p:nvSpPr>
            <p:spPr>
              <a:xfrm>
                <a:off x="1167355" y="1217191"/>
                <a:ext cx="4406472" cy="2300813"/>
              </a:xfrm>
              <a:custGeom>
                <a:rect b="b" l="l" r="r" t="t"/>
                <a:pathLst>
                  <a:path extrusionOk="0" h="814" w="1558">
                    <a:moveTo>
                      <a:pt x="1558" y="337"/>
                    </a:moveTo>
                    <a:lnTo>
                      <a:pt x="1221" y="0"/>
                    </a:lnTo>
                    <a:lnTo>
                      <a:pt x="407" y="814"/>
                    </a:lnTo>
                    <a:lnTo>
                      <a:pt x="0" y="407"/>
                    </a:lnTo>
                    <a:lnTo>
                      <a:pt x="402" y="5"/>
                    </a:lnTo>
                    <a:lnTo>
                      <a:pt x="734" y="337"/>
                    </a:lnTo>
                  </a:path>
                </a:pathLst>
              </a:custGeom>
              <a:noFill/>
              <a:ln cap="flat" cmpd="sng" w="25400">
                <a:solidFill>
                  <a:srgbClr val="FFC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327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4"/>
              <p:cNvSpPr/>
              <p:nvPr/>
            </p:nvSpPr>
            <p:spPr>
              <a:xfrm rot="10800000">
                <a:off x="3653420" y="1217191"/>
                <a:ext cx="4406472" cy="2300813"/>
              </a:xfrm>
              <a:custGeom>
                <a:rect b="b" l="l" r="r" t="t"/>
                <a:pathLst>
                  <a:path extrusionOk="0" h="814" w="1558">
                    <a:moveTo>
                      <a:pt x="1558" y="337"/>
                    </a:moveTo>
                    <a:lnTo>
                      <a:pt x="1221" y="0"/>
                    </a:lnTo>
                    <a:lnTo>
                      <a:pt x="407" y="814"/>
                    </a:lnTo>
                    <a:lnTo>
                      <a:pt x="0" y="407"/>
                    </a:lnTo>
                    <a:lnTo>
                      <a:pt x="402" y="5"/>
                    </a:lnTo>
                    <a:lnTo>
                      <a:pt x="734" y="337"/>
                    </a:lnTo>
                  </a:path>
                </a:pathLst>
              </a:custGeom>
              <a:noFill/>
              <a:ln cap="flat" cmpd="sng" w="25400">
                <a:solidFill>
                  <a:srgbClr val="FFC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327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4"/>
              <p:cNvSpPr/>
              <p:nvPr/>
            </p:nvSpPr>
            <p:spPr>
              <a:xfrm rot="-2700000">
                <a:off x="1723577" y="1817977"/>
                <a:ext cx="1104193" cy="1104192"/>
              </a:xfrm>
              <a:prstGeom prst="rect">
                <a:avLst/>
              </a:prstGeom>
              <a:solidFill>
                <a:srgbClr val="FFFFFF">
                  <a:alpha val="9803"/>
                </a:srgbClr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327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 rot="-2700000">
                <a:off x="4048023" y="1830657"/>
                <a:ext cx="1104192" cy="1104192"/>
              </a:xfrm>
              <a:prstGeom prst="rect">
                <a:avLst/>
              </a:prstGeom>
              <a:solidFill>
                <a:srgbClr val="FFFFFF">
                  <a:alpha val="9803"/>
                </a:srgbClr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327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 rot="-2700000">
                <a:off x="6366467" y="1817977"/>
                <a:ext cx="1104192" cy="1104192"/>
              </a:xfrm>
              <a:prstGeom prst="rect">
                <a:avLst/>
              </a:prstGeom>
              <a:solidFill>
                <a:srgbClr val="FFFFFF">
                  <a:alpha val="9803"/>
                </a:srgbClr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327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4"/>
              <p:cNvSpPr/>
              <p:nvPr/>
            </p:nvSpPr>
            <p:spPr>
              <a:xfrm rot="-2700000">
                <a:off x="2167565" y="1756908"/>
                <a:ext cx="207964" cy="20796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327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4"/>
              <p:cNvSpPr/>
              <p:nvPr/>
            </p:nvSpPr>
            <p:spPr>
              <a:xfrm rot="-2700000">
                <a:off x="4499738" y="1756908"/>
                <a:ext cx="207964" cy="20796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327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 rot="-2700000">
                <a:off x="6810454" y="1756908"/>
                <a:ext cx="207964" cy="20796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327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4"/>
              <p:cNvSpPr txBox="1"/>
              <p:nvPr/>
            </p:nvSpPr>
            <p:spPr>
              <a:xfrm>
                <a:off x="2218551" y="1769722"/>
                <a:ext cx="79588" cy="1872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327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165" name="Google Shape;165;p4"/>
              <p:cNvSpPr txBox="1"/>
              <p:nvPr/>
            </p:nvSpPr>
            <p:spPr>
              <a:xfrm>
                <a:off x="4544278" y="1786760"/>
                <a:ext cx="95775" cy="192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327"/>
                  <a:buFont typeface="Arial"/>
                  <a:buNone/>
                </a:pPr>
                <a:r>
                  <a:rPr b="1" i="0" lang="en-US" sz="1327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  <p:sp>
            <p:nvSpPr>
              <p:cNvPr id="166" name="Google Shape;166;p4"/>
              <p:cNvSpPr txBox="1"/>
              <p:nvPr/>
            </p:nvSpPr>
            <p:spPr>
              <a:xfrm>
                <a:off x="6861597" y="1767159"/>
                <a:ext cx="95775" cy="192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327"/>
                  <a:buFont typeface="Arial"/>
                  <a:buNone/>
                </a:pPr>
                <a:r>
                  <a:rPr b="1" i="0" lang="en-US" sz="1327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/>
              </a:p>
            </p:txBody>
          </p:sp>
          <p:sp>
            <p:nvSpPr>
              <p:cNvPr id="167" name="Google Shape;167;p4"/>
              <p:cNvSpPr txBox="1"/>
              <p:nvPr/>
            </p:nvSpPr>
            <p:spPr>
              <a:xfrm flipH="1">
                <a:off x="1735809" y="2145289"/>
                <a:ext cx="1045070" cy="553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solidFill>
                      <a:schemeClr val="lt1"/>
                    </a:solidFill>
                    <a:latin typeface="Candara"/>
                    <a:ea typeface="Candara"/>
                    <a:cs typeface="Candara"/>
                    <a:sym typeface="Candara"/>
                  </a:rPr>
                  <a:t>Master_</a:t>
                </a:r>
                <a:endParaRPr/>
              </a:p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solidFill>
                      <a:schemeClr val="lt1"/>
                    </a:solidFill>
                    <a:latin typeface="Candara"/>
                    <a:ea typeface="Candara"/>
                    <a:cs typeface="Candara"/>
                    <a:sym typeface="Candara"/>
                  </a:rPr>
                  <a:t>Accident</a:t>
                </a:r>
                <a:endParaRPr b="1" sz="2000">
                  <a:solidFill>
                    <a:schemeClr val="lt1"/>
                  </a:solidFill>
                  <a:latin typeface="Candara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168" name="Google Shape;168;p4"/>
              <p:cNvSpPr txBox="1"/>
              <p:nvPr/>
            </p:nvSpPr>
            <p:spPr>
              <a:xfrm flipH="1">
                <a:off x="4156490" y="2096200"/>
                <a:ext cx="987380" cy="553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solidFill>
                      <a:schemeClr val="lt1"/>
                    </a:solidFill>
                    <a:latin typeface="Candara"/>
                    <a:ea typeface="Candara"/>
                    <a:cs typeface="Candara"/>
                    <a:sym typeface="Candara"/>
                  </a:rPr>
                  <a:t>Master_</a:t>
                </a:r>
                <a:endParaRPr/>
              </a:p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solidFill>
                      <a:schemeClr val="lt1"/>
                    </a:solidFill>
                    <a:latin typeface="Candara"/>
                    <a:ea typeface="Candara"/>
                    <a:cs typeface="Candara"/>
                    <a:sym typeface="Candara"/>
                  </a:rPr>
                  <a:t>Absence</a:t>
                </a:r>
                <a:endParaRPr b="1" sz="2000">
                  <a:solidFill>
                    <a:schemeClr val="lt1"/>
                  </a:solidFill>
                  <a:latin typeface="Candara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169" name="Google Shape;169;p4"/>
              <p:cNvSpPr txBox="1"/>
              <p:nvPr/>
            </p:nvSpPr>
            <p:spPr>
              <a:xfrm flipH="1">
                <a:off x="6354601" y="1960806"/>
                <a:ext cx="1217278" cy="8116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solidFill>
                      <a:schemeClr val="lt1"/>
                    </a:solidFill>
                    <a:latin typeface="Candara"/>
                    <a:ea typeface="Candara"/>
                    <a:cs typeface="Candara"/>
                    <a:sym typeface="Candara"/>
                  </a:rPr>
                  <a:t>Master_ Scheduled day-off</a:t>
                </a:r>
                <a:endParaRPr b="1" sz="2000">
                  <a:solidFill>
                    <a:schemeClr val="lt1"/>
                  </a:solidFill>
                  <a:latin typeface="Candara"/>
                  <a:ea typeface="Candara"/>
                  <a:cs typeface="Candara"/>
                  <a:sym typeface="Candara"/>
                </a:endParaRPr>
              </a:p>
            </p:txBody>
          </p:sp>
        </p:grpSp>
        <p:sp>
          <p:nvSpPr>
            <p:cNvPr id="170" name="Google Shape;170;p4"/>
            <p:cNvSpPr txBox="1"/>
            <p:nvPr/>
          </p:nvSpPr>
          <p:spPr>
            <a:xfrm>
              <a:off x="1752995" y="4400761"/>
              <a:ext cx="2480737" cy="1439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Candara"/>
                  <a:ea typeface="Candara"/>
                  <a:cs typeface="Candara"/>
                  <a:sym typeface="Candara"/>
                </a:rPr>
                <a:t>Operator Information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Candara"/>
                  <a:ea typeface="Candara"/>
                  <a:cs typeface="Candara"/>
                  <a:sym typeface="Candara"/>
                </a:rPr>
                <a:t>Accident date / Location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Candara"/>
                  <a:ea typeface="Candara"/>
                  <a:cs typeface="Candara"/>
                  <a:sym typeface="Candara"/>
                </a:rPr>
                <a:t>Weather / Road Condition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Candara"/>
                  <a:ea typeface="Candara"/>
                  <a:cs typeface="Candara"/>
                  <a:sym typeface="Candara"/>
                </a:rPr>
                <a:t>Accident Type</a:t>
              </a:r>
              <a:endParaRPr/>
            </a:p>
          </p:txBody>
        </p:sp>
        <p:sp>
          <p:nvSpPr>
            <p:cNvPr id="171" name="Google Shape;171;p4"/>
            <p:cNvSpPr txBox="1"/>
            <p:nvPr/>
          </p:nvSpPr>
          <p:spPr>
            <a:xfrm>
              <a:off x="4938805" y="4421216"/>
              <a:ext cx="2480737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Candara"/>
                  <a:ea typeface="Candara"/>
                  <a:cs typeface="Candara"/>
                  <a:sym typeface="Candara"/>
                </a:rPr>
                <a:t>Absence Type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Candara"/>
                  <a:ea typeface="Candara"/>
                  <a:cs typeface="Candara"/>
                  <a:sym typeface="Candara"/>
                </a:rPr>
                <a:t>Operator ID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Candara"/>
                  <a:ea typeface="Candara"/>
                  <a:cs typeface="Candara"/>
                  <a:sym typeface="Candara"/>
                </a:rPr>
                <a:t>Start/End time</a:t>
              </a:r>
              <a:endParaRPr/>
            </a:p>
          </p:txBody>
        </p:sp>
        <p:sp>
          <p:nvSpPr>
            <p:cNvPr id="172" name="Google Shape;172;p4"/>
            <p:cNvSpPr txBox="1"/>
            <p:nvPr/>
          </p:nvSpPr>
          <p:spPr>
            <a:xfrm>
              <a:off x="8129241" y="4400760"/>
              <a:ext cx="2480737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Candara"/>
                  <a:ea typeface="Candara"/>
                  <a:cs typeface="Candara"/>
                  <a:sym typeface="Candara"/>
                </a:rPr>
                <a:t>Effective Date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Candara"/>
                  <a:ea typeface="Candara"/>
                  <a:cs typeface="Candara"/>
                  <a:sym typeface="Candara"/>
                </a:rPr>
                <a:t>Operator ID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Candara"/>
                  <a:ea typeface="Candara"/>
                  <a:cs typeface="Candara"/>
                  <a:sym typeface="Candara"/>
                </a:rPr>
                <a:t>Work Type</a:t>
              </a:r>
              <a:endParaRPr/>
            </a:p>
          </p:txBody>
        </p:sp>
      </p:grpSp>
      <p:sp>
        <p:nvSpPr>
          <p:cNvPr id="173" name="Google Shape;173;p4"/>
          <p:cNvSpPr/>
          <p:nvPr/>
        </p:nvSpPr>
        <p:spPr>
          <a:xfrm>
            <a:off x="4033324" y="945421"/>
            <a:ext cx="2471794" cy="342582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4208" y="90458"/>
                </a:moveTo>
                <a:lnTo>
                  <a:pt x="-13824" y="90737"/>
                </a:lnTo>
                <a:lnTo>
                  <a:pt x="-22031" y="120796"/>
                </a:lnTo>
              </a:path>
            </a:pathLst>
          </a:custGeom>
          <a:solidFill>
            <a:schemeClr val="lt1">
              <a:alpha val="82745"/>
            </a:schemeClr>
          </a:solidFill>
          <a:ln cap="flat" cmpd="sng" w="50800">
            <a:solidFill>
              <a:schemeClr val="lt1"/>
            </a:solidFill>
            <a:prstDash val="lg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57070"/>
                </a:solidFill>
                <a:latin typeface="Candara"/>
                <a:ea typeface="Candara"/>
                <a:cs typeface="Candara"/>
                <a:sym typeface="Candara"/>
              </a:rPr>
              <a:t>1.Accdate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57070"/>
                </a:solidFill>
                <a:latin typeface="Candara"/>
                <a:ea typeface="Candara"/>
                <a:cs typeface="Candara"/>
                <a:sym typeface="Candara"/>
              </a:rPr>
              <a:t>2.AccTypeCode+AccSubTypeCode +Acctype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57070"/>
                </a:solidFill>
                <a:latin typeface="Candara"/>
                <a:ea typeface="Candara"/>
                <a:cs typeface="Candara"/>
                <a:sym typeface="Candara"/>
              </a:rPr>
              <a:t>3.Retraining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57070"/>
                </a:solidFill>
                <a:latin typeface="Candara"/>
                <a:ea typeface="Candara"/>
                <a:cs typeface="Candara"/>
                <a:sym typeface="Candara"/>
              </a:rPr>
              <a:t>4.Drv_Age +DrvSex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57070"/>
                </a:solidFill>
                <a:latin typeface="Candara"/>
                <a:ea typeface="Candara"/>
                <a:cs typeface="Candara"/>
                <a:sym typeface="Candara"/>
              </a:rPr>
              <a:t>5.RoadwayLightConditions+Weather +RoadSurface  </a:t>
            </a:r>
            <a:endParaRPr/>
          </a:p>
        </p:txBody>
      </p:sp>
      <p:sp>
        <p:nvSpPr>
          <p:cNvPr id="174" name="Google Shape;174;p4"/>
          <p:cNvSpPr/>
          <p:nvPr/>
        </p:nvSpPr>
        <p:spPr>
          <a:xfrm>
            <a:off x="7056171" y="2134443"/>
            <a:ext cx="1846670" cy="223680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4316" y="98430"/>
                </a:moveTo>
                <a:lnTo>
                  <a:pt x="-14833" y="96724"/>
                </a:lnTo>
                <a:lnTo>
                  <a:pt x="-27504" y="126895"/>
                </a:lnTo>
              </a:path>
            </a:pathLst>
          </a:custGeom>
          <a:solidFill>
            <a:schemeClr val="lt1">
              <a:alpha val="82745"/>
            </a:schemeClr>
          </a:solidFill>
          <a:ln cap="flat" cmpd="sng" w="50800">
            <a:solidFill>
              <a:schemeClr val="lt1"/>
            </a:solidFill>
            <a:prstDash val="lg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800"/>
              <a:buFont typeface="Candara"/>
              <a:buAutoNum type="arabicPeriod"/>
            </a:pPr>
            <a:r>
              <a:rPr lang="en-US" sz="1800">
                <a:solidFill>
                  <a:srgbClr val="757070"/>
                </a:solidFill>
                <a:latin typeface="Candara"/>
                <a:ea typeface="Candara"/>
                <a:cs typeface="Candara"/>
                <a:sym typeface="Candara"/>
              </a:rPr>
              <a:t>Absent days count before accident happen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800"/>
              <a:buFont typeface="Candara"/>
              <a:buAutoNum type="arabicPeriod"/>
            </a:pPr>
            <a:r>
              <a:rPr lang="en-US" sz="1800">
                <a:solidFill>
                  <a:srgbClr val="757070"/>
                </a:solidFill>
                <a:latin typeface="Candara"/>
                <a:ea typeface="Candara"/>
                <a:cs typeface="Candara"/>
                <a:sym typeface="Candara"/>
              </a:rPr>
              <a:t>Excuses Type </a:t>
            </a:r>
            <a:endParaRPr/>
          </a:p>
        </p:txBody>
      </p:sp>
      <p:sp>
        <p:nvSpPr>
          <p:cNvPr id="175" name="Google Shape;175;p4"/>
          <p:cNvSpPr/>
          <p:nvPr/>
        </p:nvSpPr>
        <p:spPr>
          <a:xfrm>
            <a:off x="10107092" y="2683784"/>
            <a:ext cx="1519894" cy="172320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2466" y="96697"/>
                </a:moveTo>
                <a:lnTo>
                  <a:pt x="-13722" y="96144"/>
                </a:lnTo>
                <a:lnTo>
                  <a:pt x="-29578" y="127247"/>
                </a:lnTo>
              </a:path>
            </a:pathLst>
          </a:custGeom>
          <a:solidFill>
            <a:schemeClr val="lt1">
              <a:alpha val="82745"/>
            </a:schemeClr>
          </a:solidFill>
          <a:ln cap="flat" cmpd="sng" w="50800">
            <a:solidFill>
              <a:schemeClr val="lt1"/>
            </a:solidFill>
            <a:prstDash val="lg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800"/>
              <a:buFont typeface="Candara"/>
              <a:buAutoNum type="arabicPeriod"/>
            </a:pPr>
            <a:r>
              <a:rPr lang="en-US" sz="1800">
                <a:solidFill>
                  <a:srgbClr val="757070"/>
                </a:solidFill>
                <a:latin typeface="Candara"/>
                <a:ea typeface="Candara"/>
                <a:cs typeface="Candara"/>
                <a:sym typeface="Candara"/>
              </a:rPr>
              <a:t>Work Type vs. Accidents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31279" y="1198425"/>
            <a:ext cx="4507937" cy="3949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5"/>
          <p:cNvGrpSpPr/>
          <p:nvPr/>
        </p:nvGrpSpPr>
        <p:grpSpPr>
          <a:xfrm>
            <a:off x="504810" y="73460"/>
            <a:ext cx="5221157" cy="1064893"/>
            <a:chOff x="568184" y="187492"/>
            <a:chExt cx="4811836" cy="1064893"/>
          </a:xfrm>
        </p:grpSpPr>
        <p:grpSp>
          <p:nvGrpSpPr>
            <p:cNvPr id="182" name="Google Shape;182;p5"/>
            <p:cNvGrpSpPr/>
            <p:nvPr/>
          </p:nvGrpSpPr>
          <p:grpSpPr>
            <a:xfrm>
              <a:off x="568184" y="187492"/>
              <a:ext cx="4631691" cy="1064893"/>
              <a:chOff x="5709738" y="1432703"/>
              <a:chExt cx="4631691" cy="1064893"/>
            </a:xfrm>
          </p:grpSpPr>
          <p:pic>
            <p:nvPicPr>
              <p:cNvPr id="183" name="Google Shape;183;p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709738" y="1432703"/>
                <a:ext cx="948664" cy="9620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4" name="Google Shape;184;p5"/>
              <p:cNvSpPr txBox="1"/>
              <p:nvPr/>
            </p:nvSpPr>
            <p:spPr>
              <a:xfrm>
                <a:off x="5934695" y="1772686"/>
                <a:ext cx="4406734" cy="7249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rm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Arial"/>
                  <a:buNone/>
                </a:pPr>
                <a:r>
                  <a:rPr b="1" lang="en-US"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 b="1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5" name="Google Shape;185;p5"/>
            <p:cNvSpPr txBox="1"/>
            <p:nvPr/>
          </p:nvSpPr>
          <p:spPr>
            <a:xfrm>
              <a:off x="1595791" y="481460"/>
              <a:ext cx="378422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Jacques Francois Shadow"/>
                  <a:ea typeface="Jacques Francois Shadow"/>
                  <a:cs typeface="Jacques Francois Shadow"/>
                  <a:sym typeface="Jacques Francois Shadow"/>
                </a:rPr>
                <a:t>Attributes ANALYSIS</a:t>
              </a:r>
              <a:endParaRPr/>
            </a:p>
          </p:txBody>
        </p:sp>
      </p:grpSp>
      <p:pic>
        <p:nvPicPr>
          <p:cNvPr id="186" name="Google Shape;18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60515" y="989140"/>
            <a:ext cx="5678719" cy="479799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 txBox="1"/>
          <p:nvPr/>
        </p:nvSpPr>
        <p:spPr>
          <a:xfrm>
            <a:off x="8139067" y="2019200"/>
            <a:ext cx="3413155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Half preventable / Half non-preventable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Analysis mostly focused on preventable accidents</a:t>
            </a:r>
            <a:endParaRPr/>
          </a:p>
        </p:txBody>
      </p:sp>
      <p:sp>
        <p:nvSpPr>
          <p:cNvPr id="188" name="Google Shape;188;p5"/>
          <p:cNvSpPr txBox="1"/>
          <p:nvPr/>
        </p:nvSpPr>
        <p:spPr>
          <a:xfrm>
            <a:off x="3896884" y="1372530"/>
            <a:ext cx="6942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678</a:t>
            </a:r>
            <a:endParaRPr/>
          </a:p>
        </p:txBody>
      </p:sp>
      <p:sp>
        <p:nvSpPr>
          <p:cNvPr id="189" name="Google Shape;189;p5"/>
          <p:cNvSpPr txBox="1"/>
          <p:nvPr/>
        </p:nvSpPr>
        <p:spPr>
          <a:xfrm>
            <a:off x="6085242" y="1557196"/>
            <a:ext cx="6942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636</a:t>
            </a:r>
            <a:endParaRPr/>
          </a:p>
        </p:txBody>
      </p:sp>
      <p:pic>
        <p:nvPicPr>
          <p:cNvPr id="190" name="Google Shape;19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93094" y="4524411"/>
            <a:ext cx="2705100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2396" y="255095"/>
            <a:ext cx="5005857" cy="2410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9967" y="2775396"/>
            <a:ext cx="6190714" cy="380570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6"/>
          <p:cNvSpPr txBox="1"/>
          <p:nvPr/>
        </p:nvSpPr>
        <p:spPr>
          <a:xfrm>
            <a:off x="360608" y="255095"/>
            <a:ext cx="4859359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P-Value by Chi-Square test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7"/>
          <p:cNvGrpSpPr/>
          <p:nvPr/>
        </p:nvGrpSpPr>
        <p:grpSpPr>
          <a:xfrm>
            <a:off x="304146" y="233809"/>
            <a:ext cx="6166992" cy="6214533"/>
            <a:chOff x="304146" y="233809"/>
            <a:chExt cx="6166992" cy="6214533"/>
          </a:xfrm>
        </p:grpSpPr>
        <p:pic>
          <p:nvPicPr>
            <p:cNvPr descr="A screenshot of a cell phone&#10;&#10;Description automatically generated" id="203" name="Google Shape;203;p7"/>
            <p:cNvPicPr preferRelativeResize="0"/>
            <p:nvPr/>
          </p:nvPicPr>
          <p:blipFill rotWithShape="1">
            <a:blip r:embed="rId3">
              <a:alphaModFix/>
            </a:blip>
            <a:srcRect b="17284" l="0" r="3" t="872"/>
            <a:stretch/>
          </p:blipFill>
          <p:spPr>
            <a:xfrm>
              <a:off x="304146" y="233809"/>
              <a:ext cx="6166992" cy="621453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  <p:sp>
          <p:nvSpPr>
            <p:cNvPr id="204" name="Google Shape;204;p7"/>
            <p:cNvSpPr/>
            <p:nvPr/>
          </p:nvSpPr>
          <p:spPr>
            <a:xfrm>
              <a:off x="841972" y="1195057"/>
              <a:ext cx="796705" cy="2697933"/>
            </a:xfrm>
            <a:prstGeom prst="rect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4336610" y="2779414"/>
              <a:ext cx="226337" cy="1113575"/>
            </a:xfrm>
            <a:prstGeom prst="rect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5819869" y="3322622"/>
              <a:ext cx="226337" cy="459728"/>
            </a:xfrm>
            <a:prstGeom prst="rect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" name="Google Shape;207;p7"/>
          <p:cNvSpPr txBox="1"/>
          <p:nvPr/>
        </p:nvSpPr>
        <p:spPr>
          <a:xfrm>
            <a:off x="6930165" y="409408"/>
            <a:ext cx="4450041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Accident type frequency: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Mostly collisions with objects and other vehicles (896 &amp; 267 over 1314)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Collisions with other vehicles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Bus to Bus &amp; motor vehicle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Mostly non-preventable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Collisions with objects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Mostly preventable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Preventable more than  Non-preventable: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Collisions with fixed objects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Collisions with other objects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Collisions with RGRTA (Bus to Bus)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Passing Stationary vehicles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Vehicle Operating Ahead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208" name="Google Shape;208;p7"/>
          <p:cNvGrpSpPr/>
          <p:nvPr/>
        </p:nvGrpSpPr>
        <p:grpSpPr>
          <a:xfrm>
            <a:off x="317659" y="233809"/>
            <a:ext cx="5728547" cy="6214533"/>
            <a:chOff x="304146" y="215355"/>
            <a:chExt cx="5728547" cy="6214533"/>
          </a:xfrm>
        </p:grpSpPr>
        <p:pic>
          <p:nvPicPr>
            <p:cNvPr descr="A screenshot of a cell phone&#10;&#10;Description automatically generated" id="209" name="Google Shape;209;p7"/>
            <p:cNvPicPr preferRelativeResize="0"/>
            <p:nvPr/>
          </p:nvPicPr>
          <p:blipFill rotWithShape="1">
            <a:blip r:embed="rId4">
              <a:alphaModFix/>
            </a:blip>
            <a:srcRect b="9193" l="0" r="-1" t="0"/>
            <a:stretch/>
          </p:blipFill>
          <p:spPr>
            <a:xfrm>
              <a:off x="304146" y="215355"/>
              <a:ext cx="5728547" cy="621453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  <p:sp>
          <p:nvSpPr>
            <p:cNvPr id="210" name="Google Shape;210;p7"/>
            <p:cNvSpPr/>
            <p:nvPr/>
          </p:nvSpPr>
          <p:spPr>
            <a:xfrm>
              <a:off x="2433546" y="2227152"/>
              <a:ext cx="646142" cy="1665837"/>
            </a:xfrm>
            <a:prstGeom prst="rect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" name="Google Shape;211;p7"/>
          <p:cNvGrpSpPr/>
          <p:nvPr/>
        </p:nvGrpSpPr>
        <p:grpSpPr>
          <a:xfrm>
            <a:off x="6059719" y="233809"/>
            <a:ext cx="5728548" cy="6214533"/>
            <a:chOff x="6046206" y="215354"/>
            <a:chExt cx="5728548" cy="6214533"/>
          </a:xfrm>
        </p:grpSpPr>
        <p:pic>
          <p:nvPicPr>
            <p:cNvPr descr="A screenshot of a cell phone&#10;&#10;Description automatically generated" id="212" name="Google Shape;212;p7"/>
            <p:cNvPicPr preferRelativeResize="0"/>
            <p:nvPr/>
          </p:nvPicPr>
          <p:blipFill rotWithShape="1">
            <a:blip r:embed="rId5">
              <a:alphaModFix/>
            </a:blip>
            <a:srcRect b="44673" l="0" r="0" t="0"/>
            <a:stretch/>
          </p:blipFill>
          <p:spPr>
            <a:xfrm>
              <a:off x="6046206" y="215354"/>
              <a:ext cx="5728548" cy="621453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  <p:sp>
          <p:nvSpPr>
            <p:cNvPr id="213" name="Google Shape;213;p7"/>
            <p:cNvSpPr/>
            <p:nvPr/>
          </p:nvSpPr>
          <p:spPr>
            <a:xfrm>
              <a:off x="8184332" y="3458424"/>
              <a:ext cx="353085" cy="434565"/>
            </a:xfrm>
            <a:prstGeom prst="rect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6651019" y="3534378"/>
              <a:ext cx="353085" cy="434565"/>
            </a:xfrm>
            <a:prstGeom prst="rect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20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20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8"/>
          <p:cNvGrpSpPr/>
          <p:nvPr/>
        </p:nvGrpSpPr>
        <p:grpSpPr>
          <a:xfrm>
            <a:off x="690656" y="962023"/>
            <a:ext cx="10864850" cy="5121415"/>
            <a:chOff x="1327150" y="1693308"/>
            <a:chExt cx="10864850" cy="5121415"/>
          </a:xfrm>
        </p:grpSpPr>
        <p:sp>
          <p:nvSpPr>
            <p:cNvPr id="220" name="Google Shape;220;p8"/>
            <p:cNvSpPr/>
            <p:nvPr/>
          </p:nvSpPr>
          <p:spPr>
            <a:xfrm>
              <a:off x="1327150" y="1693308"/>
              <a:ext cx="10864850" cy="5121415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1" name="Google Shape;221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86753" y="2706706"/>
              <a:ext cx="5430491" cy="3843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17244" y="2564911"/>
              <a:ext cx="4792019" cy="41275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3" name="Google Shape;223;p8"/>
          <p:cNvGrpSpPr/>
          <p:nvPr/>
        </p:nvGrpSpPr>
        <p:grpSpPr>
          <a:xfrm>
            <a:off x="369708" y="90860"/>
            <a:ext cx="5394598" cy="1209109"/>
            <a:chOff x="208344" y="43276"/>
            <a:chExt cx="4991531" cy="1209109"/>
          </a:xfrm>
        </p:grpSpPr>
        <p:grpSp>
          <p:nvGrpSpPr>
            <p:cNvPr id="224" name="Google Shape;224;p8"/>
            <p:cNvGrpSpPr/>
            <p:nvPr/>
          </p:nvGrpSpPr>
          <p:grpSpPr>
            <a:xfrm>
              <a:off x="208344" y="43276"/>
              <a:ext cx="4991531" cy="1209109"/>
              <a:chOff x="5349898" y="1288487"/>
              <a:chExt cx="4991531" cy="1209109"/>
            </a:xfrm>
          </p:grpSpPr>
          <p:pic>
            <p:nvPicPr>
              <p:cNvPr id="225" name="Google Shape;225;p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349898" y="1288487"/>
                <a:ext cx="948664" cy="9620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6" name="Google Shape;226;p8"/>
              <p:cNvSpPr txBox="1"/>
              <p:nvPr/>
            </p:nvSpPr>
            <p:spPr>
              <a:xfrm>
                <a:off x="5934695" y="1772686"/>
                <a:ext cx="4406734" cy="7249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rm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Arial"/>
                  <a:buNone/>
                </a:pPr>
                <a:r>
                  <a:rPr b="1" lang="en-US"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 b="1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7" name="Google Shape;227;p8"/>
            <p:cNvSpPr txBox="1"/>
            <p:nvPr/>
          </p:nvSpPr>
          <p:spPr>
            <a:xfrm>
              <a:off x="1104393" y="293455"/>
              <a:ext cx="378422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Jacques Francois Shadow"/>
                  <a:ea typeface="Jacques Francois Shadow"/>
                  <a:cs typeface="Jacques Francois Shadow"/>
                  <a:sym typeface="Jacques Francois Shadow"/>
                </a:rPr>
                <a:t>Attributes analysis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"/>
          <p:cNvSpPr/>
          <p:nvPr/>
        </p:nvSpPr>
        <p:spPr>
          <a:xfrm>
            <a:off x="1327150" y="895043"/>
            <a:ext cx="10864850" cy="591968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3055" y="1522572"/>
            <a:ext cx="4726405" cy="332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1024" y="895043"/>
            <a:ext cx="5882031" cy="59437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9"/>
          <p:cNvGrpSpPr/>
          <p:nvPr/>
        </p:nvGrpSpPr>
        <p:grpSpPr>
          <a:xfrm>
            <a:off x="271096" y="89647"/>
            <a:ext cx="5439422" cy="1209109"/>
            <a:chOff x="208344" y="43276"/>
            <a:chExt cx="4991531" cy="1209109"/>
          </a:xfrm>
        </p:grpSpPr>
        <p:grpSp>
          <p:nvGrpSpPr>
            <p:cNvPr id="236" name="Google Shape;236;p9"/>
            <p:cNvGrpSpPr/>
            <p:nvPr/>
          </p:nvGrpSpPr>
          <p:grpSpPr>
            <a:xfrm>
              <a:off x="208344" y="43276"/>
              <a:ext cx="4991531" cy="1209109"/>
              <a:chOff x="5349898" y="1288487"/>
              <a:chExt cx="4991531" cy="1209109"/>
            </a:xfrm>
          </p:grpSpPr>
          <p:pic>
            <p:nvPicPr>
              <p:cNvPr id="237" name="Google Shape;237;p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349898" y="1288487"/>
                <a:ext cx="948664" cy="9620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8" name="Google Shape;238;p9"/>
              <p:cNvSpPr txBox="1"/>
              <p:nvPr/>
            </p:nvSpPr>
            <p:spPr>
              <a:xfrm>
                <a:off x="5934695" y="1772686"/>
                <a:ext cx="4406734" cy="7249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rm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Arial"/>
                  <a:buNone/>
                </a:pPr>
                <a:r>
                  <a:rPr b="1" lang="en-US"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 b="1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9" name="Google Shape;239;p9"/>
            <p:cNvSpPr txBox="1"/>
            <p:nvPr/>
          </p:nvSpPr>
          <p:spPr>
            <a:xfrm>
              <a:off x="1104393" y="293455"/>
              <a:ext cx="378422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Jacques Francois Shadow"/>
                  <a:ea typeface="Jacques Francois Shadow"/>
                  <a:cs typeface="Jacques Francois Shadow"/>
                  <a:sym typeface="Jacques Francois Shadow"/>
                </a:rPr>
                <a:t>Attributes analysis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第一PPT，www.1ppt.com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第一PPT，www.1ppt.com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2019-12-04T23:06:17Z</dcterms:created>
  <dc:creator>jiangminwei1998@outlook.com</dc:creator>
</cp:coreProperties>
</file>